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8288000" cx="10287000"/>
  <p:notesSz cx="6858000" cy="9144000"/>
  <p:embeddedFontLst>
    <p:embeddedFont>
      <p:font typeface="Roboto"/>
      <p:regular r:id="rId26"/>
      <p:bold r:id="rId27"/>
      <p:italic r:id="rId28"/>
      <p:boldItalic r:id="rId29"/>
    </p:embeddedFont>
    <p:embeddedFont>
      <p:font typeface="Nunito Medium"/>
      <p:regular r:id="rId30"/>
      <p:bold r:id="rId31"/>
      <p:italic r:id="rId32"/>
      <p:boldItalic r:id="rId33"/>
    </p:embeddedFont>
    <p:embeddedFont>
      <p:font typeface="Bricolage Grotesque ExtraBold"/>
      <p:bold r:id="rId34"/>
    </p:embeddedFont>
    <p:embeddedFont>
      <p:font typeface="Bricolage Grotesque"/>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760">
          <p15:clr>
            <a:srgbClr val="747775"/>
          </p15:clr>
        </p15:guide>
        <p15:guide id="2" pos="32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0" orient="horz"/>
        <p:guide pos="32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Medium-bold.fntdata"/><Relationship Id="rId30" Type="http://schemas.openxmlformats.org/officeDocument/2006/relationships/font" Target="fonts/NunitoMedium-regular.fntdata"/><Relationship Id="rId11" Type="http://schemas.openxmlformats.org/officeDocument/2006/relationships/slide" Target="slides/slide6.xml"/><Relationship Id="rId33" Type="http://schemas.openxmlformats.org/officeDocument/2006/relationships/font" Target="fonts/NunitoMedium-boldItalic.fntdata"/><Relationship Id="rId10" Type="http://schemas.openxmlformats.org/officeDocument/2006/relationships/slide" Target="slides/slide5.xml"/><Relationship Id="rId32" Type="http://schemas.openxmlformats.org/officeDocument/2006/relationships/font" Target="fonts/NunitoMedium-italic.fntdata"/><Relationship Id="rId13" Type="http://schemas.openxmlformats.org/officeDocument/2006/relationships/slide" Target="slides/slide8.xml"/><Relationship Id="rId35" Type="http://schemas.openxmlformats.org/officeDocument/2006/relationships/font" Target="fonts/BricolageGrotesque-regular.fntdata"/><Relationship Id="rId12" Type="http://schemas.openxmlformats.org/officeDocument/2006/relationships/slide" Target="slides/slide7.xml"/><Relationship Id="rId34" Type="http://schemas.openxmlformats.org/officeDocument/2006/relationships/font" Target="fonts/BricolageGrotesqueExtraBold-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BricolageGrotesque-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cerelics.blogspot.com/2021/03/100eme-anniversaire-de-la-premiere.html" TargetMode="External"/><Relationship Id="rId3" Type="http://schemas.openxmlformats.org/officeDocument/2006/relationships/hyperlink" Target="https://www.radiofrance.fr/franceinter/podcasts/autant-en-emporte-l-histoire/adrienne-bolland-la-rebelle-des-andes-8124877"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erobigorre.org/bia/download/histoire_les_femmes_et_l_aviation.pdf" TargetMode="External"/><Relationship Id="rId3" Type="http://schemas.openxmlformats.org/officeDocument/2006/relationships/hyperlink" Target="https://theatrum-belli.com/in-memoriam-aviatrice-maryse-hilsz-decedee-le-30-janvier-1946/"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erobigorre.org/bia/download/histoire_les_femmes_et_l_aviation.pdf" TargetMode="External"/><Relationship Id="rId3" Type="http://schemas.openxmlformats.org/officeDocument/2006/relationships/hyperlink" Target="https://epr118.fr/articles/helene-boucher.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erobigorre.org/bia/download/histoire_les_femmes_et_l_aviation.pdf" TargetMode="External"/><Relationship Id="rId3" Type="http://schemas.openxmlformats.org/officeDocument/2006/relationships/hyperlink" Target="https://fr.wikipedia.org/wiki/Jacqueline_Auriol" TargetMode="External"/><Relationship Id="rId4" Type="http://schemas.openxmlformats.org/officeDocument/2006/relationships/hyperlink" Target="https://theatrum-belli.com/in-memoriam-aviatrice-jacqueline-auriol-decedee-le-11-fevrier-2000/"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ndationalicemilliat.com/alice-millia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maps/d/u/0/viewer?mid=1dQONeHsSlrSwaVM-ORoRRTeC7UPEzDSC&amp;femb=1&amp;ll=46.5739915703698%2C0.3538081000000304&amp;z=14" TargetMode="External"/><Relationship Id="rId3" Type="http://schemas.openxmlformats.org/officeDocument/2006/relationships/hyperlink" Target="https://guide-bonnes-pratiques.adresse.data.gouv.fr/denomination-des-voies/bonnes-pratiques-de-nommage" TargetMode="External"/><Relationship Id="rId4" Type="http://schemas.openxmlformats.org/officeDocument/2006/relationships/hyperlink" Target="https://webdelib.grandpoitiers.fr/villewebdelib/files/unzip//seance_156914/188_plan_voies_lot_Les_jardins_du_golf.pdf"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ouvellerepublique.fr/poitiers/poitiers-ou-en-est-la-feminisation-des-noms-de-ru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ouvellerepublique.fr/poitiers/poitiers-ou-en-est-la-feminisation-des-noms-de-ru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photo?fbid=2924689854436184&amp;set=pb.100064678451056.-2207520000&amp;locale=fr_FR" TargetMode="External"/><Relationship Id="rId3" Type="http://schemas.openxmlformats.org/officeDocument/2006/relationships/hyperlink" Target="https://www.facebook.com/photo/?fbid=116734941008760&amp;set=pcb.116735041008750" TargetMode="External"/><Relationship Id="rId4" Type="http://schemas.openxmlformats.org/officeDocument/2006/relationships/hyperlink" Target="https://www.facebook.com/photo.php?fbid=567093282131311&amp;set=pb.100064919317320.-2207520000&amp;type=3&amp;locale=fr_FR"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in/louise-crasnier/overlay/experience/2048541566/multiple-media-viewer/?profileId=ACoAADarwDEB6hakpDJqaDEIE1pU5JH2K_C2OGg&amp;treasuryMediaId=1635504451992" TargetMode="External"/><Relationship Id="rId3" Type="http://schemas.openxmlformats.org/officeDocument/2006/relationships/hyperlink" Target="https://www.calameo.com/read/0006735044b4c9441fbc5?page=7"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3e8cec22a4_0_0: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3e8cec22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t>Dans les années 1920 et 1930, l'aviation populaire permettait aux jeunes hommes défavorisés d'apprendre à piloter, mais les femmes devaient financer elles-mêmes leur formation ou trouver des mécènes. Des aviatrices comme Hélène Boucher et Madeleine Charnaux ont ainsi convaincu des industriels de les soutenir.</a:t>
            </a:r>
            <a:endParaRPr/>
          </a:p>
          <a:p>
            <a:pPr indent="0" lvl="0" marL="0" rtl="0" algn="l">
              <a:lnSpc>
                <a:spcPct val="115000"/>
              </a:lnSpc>
              <a:spcBef>
                <a:spcPts val="1200"/>
              </a:spcBef>
              <a:spcAft>
                <a:spcPts val="0"/>
              </a:spcAft>
              <a:buClr>
                <a:schemeClr val="dk1"/>
              </a:buClr>
              <a:buSzPts val="1100"/>
              <a:buFont typeface="Arial"/>
              <a:buNone/>
            </a:pPr>
            <a:r>
              <a:rPr lang="fr"/>
              <a:t>Adrienne Bolland, particulièrement douée, obtint son brevet en deux mois et devint pilote d'essai chez Caudron. Elle est la première femme à obtenir son brevet de pilote. Son patron lui promit un avion si elle réalisait un looping, ce qu'elle fit deux fois de suite, obtenant ainsi un Caudron G.3. En août 1920, elle devint la première femme à traverser la Manche en avion.</a:t>
            </a:r>
            <a:endParaRPr/>
          </a:p>
          <a:p>
            <a:pPr indent="0" lvl="0" marL="0" rtl="0" algn="l">
              <a:lnSpc>
                <a:spcPct val="115000"/>
              </a:lnSpc>
              <a:spcBef>
                <a:spcPts val="1200"/>
              </a:spcBef>
              <a:spcAft>
                <a:spcPts val="0"/>
              </a:spcAft>
              <a:buClr>
                <a:schemeClr val="dk1"/>
              </a:buClr>
              <a:buSzPts val="1100"/>
              <a:buFont typeface="Arial"/>
              <a:buNone/>
            </a:pPr>
            <a:r>
              <a:rPr lang="fr"/>
              <a:t>En 1921, fascinée par les défis extrêmes, elle se rendit en Argentine pour promouvoir les avions Caudron. Piquée au vif par la presse locale, elle tenta la traversée de la Cordillère des Andes, malgré un avion sous-motorisé et l'opposition de son employeur. Le 1ᵉʳ avril 1921, après 4 h 15 de vol, elle réussit l'exploit et fut acclamée à Santiago du Chili, bien que l’ambassadeur de France ait d'abord cru à un canular.</a:t>
            </a:r>
            <a:endParaRPr/>
          </a:p>
          <a:p>
            <a:pPr indent="0" lvl="0" marL="0" rtl="0" algn="l">
              <a:lnSpc>
                <a:spcPct val="115000"/>
              </a:lnSpc>
              <a:spcBef>
                <a:spcPts val="1200"/>
              </a:spcBef>
              <a:spcAft>
                <a:spcPts val="0"/>
              </a:spcAft>
              <a:buClr>
                <a:schemeClr val="dk1"/>
              </a:buClr>
              <a:buSzPts val="1100"/>
              <a:buFont typeface="Arial"/>
              <a:buNone/>
            </a:pPr>
            <a:r>
              <a:rPr lang="fr"/>
              <a:t>En 1934, son amie Louise Faure-Favier lui présenta Louise Weiss, qui l’incita à militer pour le droit de vote des femmes. Maryse Bastié et Hélène Boucher s'engagèrent brièvement, mais face à l'hostilité des constructeurs et sponsors, qui redoutaient l'impact des grèves d'ouvrières dans l'aviation, le mouvement s'interrompit.</a:t>
            </a:r>
            <a:endParaRPr/>
          </a:p>
          <a:p>
            <a:pPr indent="0" lvl="0" marL="0" rtl="0" algn="l">
              <a:lnSpc>
                <a:spcPct val="115000"/>
              </a:lnSpc>
              <a:spcBef>
                <a:spcPts val="1200"/>
              </a:spcBef>
              <a:spcAft>
                <a:spcPts val="0"/>
              </a:spcAft>
              <a:buClr>
                <a:schemeClr val="dk1"/>
              </a:buClr>
              <a:buSzPts val="1100"/>
              <a:buFont typeface="Arial"/>
              <a:buNone/>
            </a:pPr>
            <a:r>
              <a:rPr lang="fr"/>
              <a:t>Opposée à tous les totalitarismes et prônant l’humanisme, Adrienne Bolland fréquenta des figures comme Boris Vian et Jean Moulin. Elle participa, dès 1936, au recrutement de pilotes pour l'escadrille España d'André Malraux. Ses prises de position politiques à gauche lui valurent des sabotages répétés sur ses avions, entraînant sept accidents potentiellement mortels.</a:t>
            </a:r>
            <a:endParaRPr/>
          </a:p>
          <a:p>
            <a:pPr indent="0" lvl="0" marL="0" rtl="0" algn="l">
              <a:lnSpc>
                <a:spcPct val="115000"/>
              </a:lnSpc>
              <a:spcBef>
                <a:spcPts val="1200"/>
              </a:spcBef>
              <a:spcAft>
                <a:spcPts val="0"/>
              </a:spcAft>
              <a:buClr>
                <a:schemeClr val="dk1"/>
              </a:buClr>
              <a:buSzPts val="1100"/>
              <a:buFont typeface="Arial"/>
              <a:buNone/>
            </a:pPr>
            <a:r>
              <a:rPr lang="fr"/>
              <a:t>En 1940, elle s’installa à Donnery, à la frontière entre la zone libre et la zone occupée, où elle rejoignit avec son mari le réseau de résistance CND-Castille. Elle devint opératrice radio et repéra des terrains pour les atterrissages et parachutages clandestins de la Résistance.</a:t>
            </a:r>
            <a:endParaRPr/>
          </a:p>
          <a:p>
            <a:pPr indent="0" lvl="0" marL="0" rtl="0" algn="l">
              <a:spcBef>
                <a:spcPts val="1200"/>
              </a:spcBef>
              <a:spcAft>
                <a:spcPts val="0"/>
              </a:spcAft>
              <a:buNone/>
            </a:pPr>
            <a:br>
              <a:rPr lang="fr"/>
            </a:br>
            <a:br>
              <a:rPr lang="fr"/>
            </a:br>
            <a:r>
              <a:rPr lang="fr" u="sng">
                <a:solidFill>
                  <a:schemeClr val="hlink"/>
                </a:solidFill>
                <a:hlinkClick r:id="rId2"/>
              </a:rPr>
              <a:t>http://spacerelics.blogspot.com/2021/03/100eme-anniversaire-de-la-premiere.html</a:t>
            </a:r>
            <a:endParaRPr/>
          </a:p>
          <a:p>
            <a:pPr indent="0" lvl="0" marL="0" rtl="0" algn="l">
              <a:spcBef>
                <a:spcPts val="0"/>
              </a:spcBef>
              <a:spcAft>
                <a:spcPts val="0"/>
              </a:spcAft>
              <a:buNone/>
            </a:pPr>
            <a:br>
              <a:rPr lang="fr"/>
            </a:br>
            <a:r>
              <a:rPr lang="fr" u="sng">
                <a:solidFill>
                  <a:schemeClr val="hlink"/>
                </a:solidFill>
                <a:hlinkClick r:id="rId3"/>
              </a:rPr>
              <a:t>https://www.radiofrance.fr/franceinter/podcasts/autant-en-emporte-l-histoire/adrienne-bolland-la-rebelle-des-andes-8124877</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e8cec22a4_0_9: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3e8cec22a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D’origine modeste et modiste de profession, Maryse Hilsz, originaire d’Alsace, fait ses premiers pas dans l’aviation d’une manière audacieuse : en 1924, sans jamais être montée à bord d’un avion, elle s’inscrit à un concours de saut en parachute. Passionnée et déterminée, elle finance ensuite son brevet de pilote en 1930 grâce à ses exhibitions de parachutisme, avec le soutien d’Adrienne Bolland (elle est la 3ème femme seulement après A.Bolland et Maryse Bastié.</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Femme de caractère, franche et impétueuse, Maryse Hilsz s’impose rapidement dans un univers dominé par les hommes. Ne respectant que le talent et le courage, elle pilote seule la plupart du temps, sans mécanicien, ce qui l’amène à réparer elle-même son appareil. Ses exploits lui permettent de battre plusieurs records d’altitude, et le </a:t>
            </a:r>
            <a:r>
              <a:rPr b="1" lang="fr">
                <a:solidFill>
                  <a:schemeClr val="dk1"/>
                </a:solidFill>
              </a:rPr>
              <a:t>26 juin 1936</a:t>
            </a:r>
            <a:r>
              <a:rPr lang="fr">
                <a:solidFill>
                  <a:schemeClr val="dk1"/>
                </a:solidFill>
              </a:rPr>
              <a:t>, elle atteint </a:t>
            </a:r>
            <a:r>
              <a:rPr b="1" lang="fr">
                <a:solidFill>
                  <a:schemeClr val="dk1"/>
                </a:solidFill>
              </a:rPr>
              <a:t>14 310 mètres</a:t>
            </a:r>
            <a:r>
              <a:rPr lang="fr">
                <a:solidFill>
                  <a:schemeClr val="dk1"/>
                </a:solidFill>
              </a:rPr>
              <a:t>, faisant d’elle la femme ayant volé le plus haut dans l’histoire de l’aviation à hélices.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Au cours de sa carrière, elle défie sans cesse le danger : atterrissages forcés, blessures, risques insensés… Mais en </a:t>
            </a:r>
            <a:r>
              <a:rPr b="1" lang="fr">
                <a:solidFill>
                  <a:schemeClr val="dk1"/>
                </a:solidFill>
              </a:rPr>
              <a:t>septembre 1941</a:t>
            </a:r>
            <a:r>
              <a:rPr lang="fr">
                <a:solidFill>
                  <a:schemeClr val="dk1"/>
                </a:solidFill>
              </a:rPr>
              <a:t>, elle change de combat et s’engage dans la Résistance. Sous couvert de son métier de modiste à Aix-en-Provence, elle joue un rôle actif dans les opérations clandestines : transport de messages, transmissions radio, pose d’explosifs… Son courage et sa détermination lui valent d’être promue </a:t>
            </a:r>
            <a:r>
              <a:rPr b="1" lang="fr">
                <a:solidFill>
                  <a:schemeClr val="dk1"/>
                </a:solidFill>
              </a:rPr>
              <a:t>capitaine des FFI</a:t>
            </a:r>
            <a:r>
              <a:rPr lang="fr">
                <a:solidFill>
                  <a:schemeClr val="dk1"/>
                </a:solidFill>
              </a:rPr>
              <a:t> à la Libération.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Cependant, le </a:t>
            </a:r>
            <a:r>
              <a:rPr b="1" lang="fr">
                <a:solidFill>
                  <a:schemeClr val="dk1"/>
                </a:solidFill>
              </a:rPr>
              <a:t>30 janvier 1946</a:t>
            </a:r>
            <a:r>
              <a:rPr lang="fr">
                <a:solidFill>
                  <a:schemeClr val="dk1"/>
                </a:solidFill>
              </a:rPr>
              <a:t>, son destin bascule. Victime du mauvais temps, son avion s’écrase dans la région de Bourg-en-Bresse, lui ôtant la vie. Sa disparition tragique, ainsi que des considérations politiques, mettent un coup d’arrêt au projet d’intégrer des femmes pilotes dans l’armée de l’air. Il faudra attendre </a:t>
            </a:r>
            <a:r>
              <a:rPr b="1" lang="fr">
                <a:solidFill>
                  <a:schemeClr val="dk1"/>
                </a:solidFill>
              </a:rPr>
              <a:t>1996</a:t>
            </a:r>
            <a:r>
              <a:rPr lang="fr">
                <a:solidFill>
                  <a:schemeClr val="dk1"/>
                </a:solidFill>
              </a:rPr>
              <a:t> pour que les femmes puissent à nouveau être recrutées dans l’aviation de chasse.</a:t>
            </a:r>
            <a:endParaRPr>
              <a:solidFill>
                <a:schemeClr val="dk1"/>
              </a:solidFill>
            </a:endParaRPr>
          </a:p>
          <a:p>
            <a:pPr indent="0" lvl="0" marL="0" rtl="0" algn="l">
              <a:lnSpc>
                <a:spcPct val="115000"/>
              </a:lnSpc>
              <a:spcBef>
                <a:spcPts val="1200"/>
              </a:spcBef>
              <a:spcAft>
                <a:spcPts val="0"/>
              </a:spcAft>
              <a:buNone/>
            </a:pPr>
            <a:r>
              <a:rPr lang="fr">
                <a:solidFill>
                  <a:schemeClr val="dk1"/>
                </a:solidFill>
              </a:rPr>
              <a:t>Maryse Hilsz laisse derrière elle l’héritage d’une femme d’exception, qui a bravé les conventions et marqué l’histoire par son audace et son engagement.</a:t>
            </a:r>
            <a:endParaRPr/>
          </a:p>
          <a:p>
            <a:pPr indent="0" lvl="0" marL="0" rtl="0" algn="l">
              <a:spcBef>
                <a:spcPts val="1200"/>
              </a:spcBef>
              <a:spcAft>
                <a:spcPts val="0"/>
              </a:spcAft>
              <a:buNone/>
            </a:pPr>
            <a:r>
              <a:t/>
            </a:r>
            <a:endParaRPr/>
          </a:p>
          <a:p>
            <a:pPr indent="0" lvl="0" marL="0" rtl="0" algn="l">
              <a:spcBef>
                <a:spcPts val="0"/>
              </a:spcBef>
              <a:spcAft>
                <a:spcPts val="0"/>
              </a:spcAft>
              <a:buNone/>
            </a:pPr>
            <a:r>
              <a:rPr lang="fr" u="sng">
                <a:solidFill>
                  <a:schemeClr val="hlink"/>
                </a:solidFill>
                <a:hlinkClick r:id="rId2"/>
              </a:rPr>
              <a:t>http://www.aerobigorre.org/bia/download/histoire_les_femmes_et_l_aviation.pdf</a:t>
            </a:r>
            <a:endParaRPr/>
          </a:p>
          <a:p>
            <a:pPr indent="0" lvl="0" marL="0" rtl="0" algn="l">
              <a:spcBef>
                <a:spcPts val="0"/>
              </a:spcBef>
              <a:spcAft>
                <a:spcPts val="0"/>
              </a:spcAft>
              <a:buNone/>
            </a:pPr>
            <a:br>
              <a:rPr lang="fr"/>
            </a:br>
            <a:r>
              <a:rPr lang="fr" u="sng">
                <a:solidFill>
                  <a:schemeClr val="hlink"/>
                </a:solidFill>
                <a:hlinkClick r:id="rId3"/>
              </a:rPr>
              <a:t>https://theatrum-belli.com/in-memoriam-aviatrice-maryse-hilsz-decedee-le-30-janvier-1946/</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415ed090a_0_15: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e415ed090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fr" sz="1300">
                <a:solidFill>
                  <a:schemeClr val="dk1"/>
                </a:solidFill>
              </a:rPr>
              <a:t>Hélène Boucher : une étoile filante de l’aviation</a:t>
            </a:r>
            <a:endParaRPr b="1" sz="1300">
              <a:solidFill>
                <a:schemeClr val="dk1"/>
              </a:solidFill>
            </a:endParaRPr>
          </a:p>
          <a:p>
            <a:pPr indent="0" lvl="0" marL="0" rtl="0" algn="l">
              <a:lnSpc>
                <a:spcPct val="115000"/>
              </a:lnSpc>
              <a:spcBef>
                <a:spcPts val="1200"/>
              </a:spcBef>
              <a:spcAft>
                <a:spcPts val="0"/>
              </a:spcAft>
              <a:buNone/>
            </a:pPr>
            <a:r>
              <a:rPr lang="fr">
                <a:solidFill>
                  <a:schemeClr val="dk1"/>
                </a:solidFill>
              </a:rPr>
              <a:t>Hélène Boucher (1908-1934) fut une aviatrice française remarquable, pionnière de la vitesse et détentrice de plusieurs records mondiaux au début des années 1930.</a:t>
            </a:r>
            <a:endParaRPr>
              <a:solidFill>
                <a:schemeClr val="dk1"/>
              </a:solidFill>
            </a:endParaRPr>
          </a:p>
          <a:p>
            <a:pPr indent="0" lvl="0" marL="0" rtl="0" algn="l">
              <a:lnSpc>
                <a:spcPct val="115000"/>
              </a:lnSpc>
              <a:spcBef>
                <a:spcPts val="1200"/>
              </a:spcBef>
              <a:spcAft>
                <a:spcPts val="0"/>
              </a:spcAft>
              <a:buNone/>
            </a:pPr>
            <a:r>
              <a:rPr b="1" lang="fr">
                <a:solidFill>
                  <a:schemeClr val="dk1"/>
                </a:solidFill>
              </a:rPr>
              <a:t>Une passion précoce pour l’aviation</a:t>
            </a:r>
            <a:endParaRPr b="1">
              <a:solidFill>
                <a:schemeClr val="dk1"/>
              </a:solidFill>
            </a:endParaRPr>
          </a:p>
          <a:p>
            <a:pPr indent="0" lvl="0" marL="0" rtl="0" algn="l">
              <a:lnSpc>
                <a:spcPct val="115000"/>
              </a:lnSpc>
              <a:spcBef>
                <a:spcPts val="1200"/>
              </a:spcBef>
              <a:spcAft>
                <a:spcPts val="0"/>
              </a:spcAft>
              <a:buNone/>
            </a:pPr>
            <a:r>
              <a:rPr lang="fr">
                <a:solidFill>
                  <a:schemeClr val="dk1"/>
                </a:solidFill>
              </a:rPr>
              <a:t>Née à Paris dans une famille d’architectes, elle grandit en nourrissant une fascination pour les aviateurs et les avions. Après des études en Angleterre et une passion pour la littérature anglaise, elle découvre l’aviation en 1930 et décide de devenir pilote.</a:t>
            </a:r>
            <a:endParaRPr>
              <a:solidFill>
                <a:schemeClr val="dk1"/>
              </a:solidFill>
            </a:endParaRPr>
          </a:p>
          <a:p>
            <a:pPr indent="0" lvl="0" marL="0" rtl="0" algn="l">
              <a:lnSpc>
                <a:spcPct val="115000"/>
              </a:lnSpc>
              <a:spcBef>
                <a:spcPts val="1200"/>
              </a:spcBef>
              <a:spcAft>
                <a:spcPts val="0"/>
              </a:spcAft>
              <a:buNone/>
            </a:pPr>
            <a:r>
              <a:rPr lang="fr">
                <a:solidFill>
                  <a:schemeClr val="dk1"/>
                </a:solidFill>
              </a:rPr>
              <a:t>Elle obtient son brevet de pilote en 1931 (4ème femme à l’obtenir) et son brevet professionnel en 1932, devenant ainsi l’une des rares femmes à atteindre ce niveau. Rapidement, elle se distingue dans des compétitions aériennes et enchaîne les exploits, dont un record d’altitude en 1933 avec 5 900 mètres.</a:t>
            </a:r>
            <a:endParaRPr>
              <a:solidFill>
                <a:schemeClr val="dk1"/>
              </a:solidFill>
            </a:endParaRPr>
          </a:p>
          <a:p>
            <a:pPr indent="0" lvl="0" marL="0" rtl="0" algn="l">
              <a:lnSpc>
                <a:spcPct val="115000"/>
              </a:lnSpc>
              <a:spcBef>
                <a:spcPts val="1200"/>
              </a:spcBef>
              <a:spcAft>
                <a:spcPts val="0"/>
              </a:spcAft>
              <a:buNone/>
            </a:pPr>
            <a:r>
              <a:rPr b="1" lang="fr">
                <a:solidFill>
                  <a:schemeClr val="dk1"/>
                </a:solidFill>
              </a:rPr>
              <a:t>Une ascension fulgurante</a:t>
            </a:r>
            <a:endParaRPr b="1">
              <a:solidFill>
                <a:schemeClr val="dk1"/>
              </a:solidFill>
            </a:endParaRPr>
          </a:p>
          <a:p>
            <a:pPr indent="0" lvl="0" marL="0" rtl="0" algn="l">
              <a:lnSpc>
                <a:spcPct val="115000"/>
              </a:lnSpc>
              <a:spcBef>
                <a:spcPts val="1200"/>
              </a:spcBef>
              <a:spcAft>
                <a:spcPts val="0"/>
              </a:spcAft>
              <a:buNone/>
            </a:pPr>
            <a:r>
              <a:rPr lang="fr">
                <a:solidFill>
                  <a:schemeClr val="dk1"/>
                </a:solidFill>
              </a:rPr>
              <a:t>En 1934, elle rejoint </a:t>
            </a:r>
            <a:r>
              <a:rPr b="1" lang="fr">
                <a:solidFill>
                  <a:schemeClr val="dk1"/>
                </a:solidFill>
              </a:rPr>
              <a:t>Caudron-Renault</a:t>
            </a:r>
            <a:r>
              <a:rPr lang="fr">
                <a:solidFill>
                  <a:schemeClr val="dk1"/>
                </a:solidFill>
              </a:rPr>
              <a:t> pour tester de nouveaux avions, obtenant un soutien financier et technique inédit. Cette année-là, elle enchaîne les records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8 août 1934</a:t>
            </a:r>
            <a:r>
              <a:rPr lang="fr">
                <a:solidFill>
                  <a:schemeClr val="dk1"/>
                </a:solidFill>
              </a:rPr>
              <a:t> : record international de vitesse sur 100 km (412 km/h) et sur 1 000 km (409 km/h).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fr">
                <a:solidFill>
                  <a:schemeClr val="dk1"/>
                </a:solidFill>
              </a:rPr>
              <a:t>11 août 1934</a:t>
            </a:r>
            <a:r>
              <a:rPr lang="fr">
                <a:solidFill>
                  <a:schemeClr val="dk1"/>
                </a:solidFill>
              </a:rPr>
              <a:t> : record du monde féminin de vitesse avec 445 km/h.</a:t>
            </a:r>
            <a:endParaRPr>
              <a:solidFill>
                <a:schemeClr val="dk1"/>
              </a:solidFill>
            </a:endParaRPr>
          </a:p>
          <a:p>
            <a:pPr indent="0" lvl="0" marL="0" rtl="0" algn="l">
              <a:lnSpc>
                <a:spcPct val="115000"/>
              </a:lnSpc>
              <a:spcBef>
                <a:spcPts val="1200"/>
              </a:spcBef>
              <a:spcAft>
                <a:spcPts val="0"/>
              </a:spcAft>
              <a:buNone/>
            </a:pPr>
            <a:r>
              <a:rPr b="1" lang="fr">
                <a:solidFill>
                  <a:schemeClr val="dk1"/>
                </a:solidFill>
              </a:rPr>
              <a:t>Un destin tragique</a:t>
            </a:r>
            <a:endParaRPr b="1">
              <a:solidFill>
                <a:schemeClr val="dk1"/>
              </a:solidFill>
            </a:endParaRPr>
          </a:p>
          <a:p>
            <a:pPr indent="0" lvl="0" marL="0" rtl="0" algn="l">
              <a:lnSpc>
                <a:spcPct val="115000"/>
              </a:lnSpc>
              <a:spcBef>
                <a:spcPts val="1200"/>
              </a:spcBef>
              <a:spcAft>
                <a:spcPts val="0"/>
              </a:spcAft>
              <a:buNone/>
            </a:pPr>
            <a:r>
              <a:rPr lang="fr">
                <a:solidFill>
                  <a:schemeClr val="dk1"/>
                </a:solidFill>
              </a:rPr>
              <a:t>Le 30 novembre 1934, lors d’un vol d’entraînement sur un Caudron C.430 Rafale, Hélène Boucher perd le contrôle et s’écrase à Guyancourt. Elle succombe à ses blessures en route vers l’hôpital.</a:t>
            </a:r>
            <a:endParaRPr>
              <a:solidFill>
                <a:schemeClr val="dk1"/>
              </a:solidFill>
            </a:endParaRPr>
          </a:p>
          <a:p>
            <a:pPr indent="0" lvl="0" marL="0" rtl="0" algn="l">
              <a:lnSpc>
                <a:spcPct val="115000"/>
              </a:lnSpc>
              <a:spcBef>
                <a:spcPts val="1200"/>
              </a:spcBef>
              <a:spcAft>
                <a:spcPts val="0"/>
              </a:spcAft>
              <a:buNone/>
            </a:pPr>
            <a:r>
              <a:rPr lang="fr">
                <a:solidFill>
                  <a:schemeClr val="dk1"/>
                </a:solidFill>
              </a:rPr>
              <a:t>Son décès bouleverse la France. Elle devient la première femme à recevoir un hommage national aux </a:t>
            </a:r>
            <a:r>
              <a:rPr b="1" lang="fr">
                <a:solidFill>
                  <a:schemeClr val="dk1"/>
                </a:solidFill>
              </a:rPr>
              <a:t>Invalides</a:t>
            </a:r>
            <a:r>
              <a:rPr lang="fr">
                <a:solidFill>
                  <a:schemeClr val="dk1"/>
                </a:solidFill>
              </a:rPr>
              <a:t>, avant d’être inhumée à Yermenonville.</a:t>
            </a:r>
            <a:endParaRPr>
              <a:solidFill>
                <a:schemeClr val="dk1"/>
              </a:solidFill>
            </a:endParaRPr>
          </a:p>
          <a:p>
            <a:pPr indent="0" lvl="0" marL="0" rtl="0" algn="l">
              <a:lnSpc>
                <a:spcPct val="115000"/>
              </a:lnSpc>
              <a:spcBef>
                <a:spcPts val="1200"/>
              </a:spcBef>
              <a:spcAft>
                <a:spcPts val="0"/>
              </a:spcAft>
              <a:buNone/>
            </a:pPr>
            <a:r>
              <a:rPr b="1" lang="fr">
                <a:solidFill>
                  <a:schemeClr val="dk1"/>
                </a:solidFill>
              </a:rPr>
              <a:t>Un héritage inoubliable</a:t>
            </a:r>
            <a:endParaRPr b="1">
              <a:solidFill>
                <a:schemeClr val="dk1"/>
              </a:solidFill>
            </a:endParaRPr>
          </a:p>
          <a:p>
            <a:pPr indent="0" lvl="0" marL="0" rtl="0" algn="l">
              <a:lnSpc>
                <a:spcPct val="115000"/>
              </a:lnSpc>
              <a:spcBef>
                <a:spcPts val="1200"/>
              </a:spcBef>
              <a:spcAft>
                <a:spcPts val="0"/>
              </a:spcAft>
              <a:buNone/>
            </a:pPr>
            <a:r>
              <a:rPr lang="fr">
                <a:solidFill>
                  <a:schemeClr val="dk1"/>
                </a:solidFill>
              </a:rPr>
              <a:t>Hélène Boucher reste une figure emblématique de l’aviation et du combat féministe. Son courage et son audace continuent d’inspirer, faisant d’elle une légende du ciel.</a:t>
            </a:r>
            <a:endParaRPr>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None/>
            </a:pPr>
            <a:r>
              <a:rPr lang="fr" u="sng">
                <a:solidFill>
                  <a:schemeClr val="hlink"/>
                </a:solidFill>
                <a:hlinkClick r:id="rId2"/>
              </a:rPr>
              <a:t>http://www.aerobigorre.org/bia/download/histoire_les_femmes_et_l_aviation.pdf</a:t>
            </a:r>
            <a:endParaRPr/>
          </a:p>
          <a:p>
            <a:pPr indent="0" lvl="0" marL="0" rtl="0" algn="l">
              <a:spcBef>
                <a:spcPts val="0"/>
              </a:spcBef>
              <a:spcAft>
                <a:spcPts val="0"/>
              </a:spcAft>
              <a:buNone/>
            </a:pPr>
            <a:br>
              <a:rPr lang="fr"/>
            </a:br>
            <a:r>
              <a:rPr lang="fr" u="sng">
                <a:solidFill>
                  <a:schemeClr val="hlink"/>
                </a:solidFill>
                <a:hlinkClick r:id="rId3"/>
              </a:rPr>
              <a:t>https://epr118.fr/articles/helene-boucher.html</a:t>
            </a:r>
            <a:r>
              <a:rPr lang="fr"/>
              <a:t>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e415ed090a_0_0: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e415ed09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fr"/>
              <a:t>Jacqueline Auriol (1917-2000) fut une aviatrice française de renom, pionnière des records de vitesse et première Européenne à franchir le mur du son.</a:t>
            </a:r>
            <a:endParaRPr/>
          </a:p>
          <a:p>
            <a:pPr indent="0" lvl="0" marL="0" rtl="0" algn="l">
              <a:lnSpc>
                <a:spcPct val="115000"/>
              </a:lnSpc>
              <a:spcBef>
                <a:spcPts val="1200"/>
              </a:spcBef>
              <a:spcAft>
                <a:spcPts val="0"/>
              </a:spcAft>
              <a:buNone/>
            </a:pPr>
            <a:r>
              <a:rPr lang="fr"/>
              <a:t>Fille d’un négociant en bois, elle étudia l’histoire de l’art à l’École du Louvre avant d’épouser Paul Auriol en 1938, fils du futur président Vincent Auriol. Durant la Seconde Guerre mondiale, elle soutint la Résistance et dut fuir la Gestapo.</a:t>
            </a:r>
            <a:endParaRPr/>
          </a:p>
          <a:p>
            <a:pPr indent="0" lvl="0" marL="0" rtl="0" algn="l">
              <a:lnSpc>
                <a:spcPct val="115000"/>
              </a:lnSpc>
              <a:spcBef>
                <a:spcPts val="1200"/>
              </a:spcBef>
              <a:spcAft>
                <a:spcPts val="0"/>
              </a:spcAft>
              <a:buClr>
                <a:schemeClr val="dk1"/>
              </a:buClr>
              <a:buSzPts val="1100"/>
              <a:buFont typeface="Arial"/>
              <a:buNone/>
            </a:pPr>
            <a:r>
              <a:rPr lang="fr"/>
              <a:t>Elle découvrit sa passion pour l’aviation en 1947 et obtint ses premiers brevets en 1948. En 1949, un grave accident d’hydravion lui causa d’importantes fractures faciales, nécessitant 20 opérations. Déterminée, elle reprit les commandes et devint pilote d’essai.</a:t>
            </a:r>
            <a:endParaRPr/>
          </a:p>
          <a:p>
            <a:pPr indent="0" lvl="0" marL="0" rtl="0" algn="l">
              <a:lnSpc>
                <a:spcPct val="115000"/>
              </a:lnSpc>
              <a:spcBef>
                <a:spcPts val="1200"/>
              </a:spcBef>
              <a:spcAft>
                <a:spcPts val="0"/>
              </a:spcAft>
              <a:buClr>
                <a:schemeClr val="dk1"/>
              </a:buClr>
              <a:buSzPts val="1100"/>
              <a:buFont typeface="Arial"/>
              <a:buNone/>
            </a:pPr>
            <a:r>
              <a:rPr lang="fr"/>
              <a:t>Entre 1951 et 1963, elle battit plusieurs records de vitesse et devint la femme la plus rapide du monde à cinq reprises. En 1953, elle marqua l’histoire en franchissant le mur du son sur un Mystère II. Elle poursuivit ensuite sa carrière en testant des avions militaires et commerciaux, accumulant les exploits, notamment sur Mirage III et Mystère IV.Elle entra dans la légende en battant plusieurs records de vitesse. En 1952, elle devint la femme la plus rapide du monde avec 855,92 km/h sur un avion Mistral. Dépassée par l’Américaine Jacqueline Cochran en 1953, elle répliqua la même année en devenant la première Européenne à franchir le mur du son à bord d’un Mystère II. En 1955, elle intégra l’École du personnel navigant d'essais et de réception (EPNER) et rejoignit le Centre d’essais en vol de Brétigny-sur-Orge.</a:t>
            </a:r>
            <a:endParaRPr/>
          </a:p>
          <a:p>
            <a:pPr indent="0" lvl="0" marL="0" rtl="0" algn="l">
              <a:lnSpc>
                <a:spcPct val="115000"/>
              </a:lnSpc>
              <a:spcBef>
                <a:spcPts val="1200"/>
              </a:spcBef>
              <a:spcAft>
                <a:spcPts val="0"/>
              </a:spcAft>
              <a:buClr>
                <a:schemeClr val="dk1"/>
              </a:buClr>
              <a:buSzPts val="1100"/>
              <a:buFont typeface="Arial"/>
              <a:buNone/>
            </a:pPr>
            <a:r>
              <a:rPr lang="fr"/>
              <a:t>S’engageant dans une rivalité avec Jacqueline Cochran (appelée par des journalistes, la guerre des Jacqueline), elle battit plusieurs records : 1 151 km/h en 1955 sur Dassault Mystère IV, 1 849 km/h en 1962 sur Mirage III C, et 2 038 km/h en 1963 sur Mirage III R. Elle effectua aussi des vols records sur le Mystère 20.</a:t>
            </a:r>
            <a:endParaRPr/>
          </a:p>
          <a:p>
            <a:pPr indent="0" lvl="0" marL="0" rtl="0" algn="l">
              <a:lnSpc>
                <a:spcPct val="115000"/>
              </a:lnSpc>
              <a:spcBef>
                <a:spcPts val="1200"/>
              </a:spcBef>
              <a:spcAft>
                <a:spcPts val="0"/>
              </a:spcAft>
              <a:buClr>
                <a:schemeClr val="dk1"/>
              </a:buClr>
              <a:buSzPts val="1100"/>
              <a:buFont typeface="Arial"/>
              <a:buNone/>
            </a:pPr>
            <a:r>
              <a:rPr lang="fr"/>
              <a:t>Lauréate de nombreuses distinctions, elle reçut quatre fois le prestigieux Harmon Trophy et plusieurs prix de l’Académie des sports pour ses exploits. En 1966, elle établit un record entre la France et la Côte d'Ivoire, accueillie avec honneur par le président Houphouët-Boigny. Membre fondatrice de l’Académie de l’Air et de l’Espace en 1983, elle présida l’association des amis de Maryse Bastié jusqu’à son décès.</a:t>
            </a:r>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u="sng">
                <a:solidFill>
                  <a:schemeClr val="hlink"/>
                </a:solidFill>
                <a:hlinkClick r:id="rId2"/>
              </a:rPr>
              <a:t>http://www.aerobigorre.org/bia/download/histoire_les_femmes_et_l_aviation.pdf</a:t>
            </a:r>
            <a:endParaRPr/>
          </a:p>
          <a:p>
            <a:pPr indent="0" lvl="0" marL="0" rtl="0" algn="l">
              <a:spcBef>
                <a:spcPts val="0"/>
              </a:spcBef>
              <a:spcAft>
                <a:spcPts val="0"/>
              </a:spcAft>
              <a:buNone/>
            </a:pPr>
            <a:br>
              <a:rPr lang="fr"/>
            </a:br>
            <a:r>
              <a:rPr lang="fr" u="sng">
                <a:solidFill>
                  <a:schemeClr val="hlink"/>
                </a:solidFill>
                <a:hlinkClick r:id="rId3"/>
              </a:rPr>
              <a:t>https://fr.wikipedia.org/wiki/Jacqueline_Auriol</a:t>
            </a:r>
            <a:endParaRPr/>
          </a:p>
          <a:p>
            <a:pPr indent="0" lvl="0" marL="0" rtl="0" algn="l">
              <a:spcBef>
                <a:spcPts val="0"/>
              </a:spcBef>
              <a:spcAft>
                <a:spcPts val="0"/>
              </a:spcAft>
              <a:buNone/>
            </a:pPr>
            <a:br>
              <a:rPr lang="fr"/>
            </a:br>
            <a:r>
              <a:rPr lang="fr" u="sng">
                <a:solidFill>
                  <a:schemeClr val="hlink"/>
                </a:solidFill>
                <a:hlinkClick r:id="rId4"/>
              </a:rPr>
              <a:t>https://theatrum-belli.com/in-memoriam-aviatrice-jacqueline-auriol-decedee-le-11-fevrier-2000/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415ed090a_0_36: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415ed090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 - rue Lucienne VELU (1902-1998) : championne d’athlétisme et basketteuse.</a:t>
            </a:r>
            <a:endParaRPr>
              <a:solidFill>
                <a:schemeClr val="dk1"/>
              </a:solidFill>
            </a:endParaRPr>
          </a:p>
          <a:p>
            <a:pPr indent="0" lvl="0" marL="0" rtl="0" algn="l">
              <a:spcBef>
                <a:spcPts val="0"/>
              </a:spcBef>
              <a:spcAft>
                <a:spcPts val="0"/>
              </a:spcAft>
              <a:buNone/>
            </a:pPr>
            <a:r>
              <a:rPr lang="fr">
                <a:solidFill>
                  <a:schemeClr val="dk1"/>
                </a:solidFill>
              </a:rPr>
              <a:t>- rue Francine BEST (1931-2022) : pédagogue française, inspectrice générale de l'Éducation nationale, ancienne directrice de l'Institut national de la recherche pédagogique. </a:t>
            </a:r>
            <a:br>
              <a:rPr lang="fr">
                <a:solidFill>
                  <a:schemeClr val="dk1"/>
                </a:solidFill>
              </a:rPr>
            </a:br>
            <a:r>
              <a:rPr lang="fr">
                <a:solidFill>
                  <a:schemeClr val="dk1"/>
                </a:solidFill>
              </a:rPr>
              <a:t>- rue Cécile BRUNSCHVICG (1877-1946) : femme politique et féministe française. Nommée en 1936, secrétaire d’État à l’Éducation nationale, dans le gouvernement Blum.</a:t>
            </a:r>
            <a:br>
              <a:rPr lang="fr">
                <a:solidFill>
                  <a:schemeClr val="dk1"/>
                </a:solidFill>
              </a:rPr>
            </a:br>
            <a:r>
              <a:rPr lang="fr">
                <a:solidFill>
                  <a:schemeClr val="dk1"/>
                </a:solidFill>
              </a:rPr>
              <a:t>- Micheline Ostermeyer (1922 - 2001), athlète française, championne olympique</a:t>
            </a:r>
            <a:endParaRPr>
              <a:solidFill>
                <a:schemeClr val="dk1"/>
              </a:solidFill>
            </a:endParaRPr>
          </a:p>
          <a:p>
            <a:pPr indent="0" lvl="0" marL="0" rtl="0" algn="l">
              <a:spcBef>
                <a:spcPts val="0"/>
              </a:spcBef>
              <a:spcAft>
                <a:spcPts val="0"/>
              </a:spcAft>
              <a:buNone/>
            </a:pPr>
            <a:r>
              <a:rPr lang="fr">
                <a:solidFill>
                  <a:schemeClr val="dk1"/>
                </a:solidFill>
              </a:rPr>
              <a:t>- Régine Cavagnoud (1970 - 2001), skieuse française</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 Suzanne Lenglen (1899 - 1938), joueuse de tennis française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e415ed090a_0_42: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e415ed090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fr" sz="1300">
                <a:solidFill>
                  <a:schemeClr val="dk1"/>
                </a:solidFill>
              </a:rPr>
              <a:t>Alice Milliat : militante du sport féminin</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fr">
                <a:solidFill>
                  <a:schemeClr val="dk1"/>
                </a:solidFill>
              </a:rPr>
              <a:t>Sa vie et son combat</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Née en 1884 à Nantes, Alice Milliat est une sportive accomplie pratiquant l’aviron, la natation et le hockey sur gazon. Face à l’exclusion des femmes dans le sport, elle devient une figure centrale du mouvement féministe sportif.</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En 1917, elle co-fonde la </a:t>
            </a:r>
            <a:r>
              <a:rPr b="1" lang="fr">
                <a:solidFill>
                  <a:schemeClr val="dk1"/>
                </a:solidFill>
              </a:rPr>
              <a:t>Fédération des Sociétés Féminines Sportives de France</a:t>
            </a:r>
            <a:r>
              <a:rPr lang="fr">
                <a:solidFill>
                  <a:schemeClr val="dk1"/>
                </a:solidFill>
              </a:rPr>
              <a:t>, dont elle prend la présidence en 1919. Devant le refus du </a:t>
            </a:r>
            <a:r>
              <a:rPr b="1" lang="fr">
                <a:solidFill>
                  <a:schemeClr val="dk1"/>
                </a:solidFill>
              </a:rPr>
              <a:t>Comité International Olympique (CIO)</a:t>
            </a:r>
            <a:r>
              <a:rPr lang="fr">
                <a:solidFill>
                  <a:schemeClr val="dk1"/>
                </a:solidFill>
              </a:rPr>
              <a:t> d’inclure les femmes aux Jeux Olympiques, elle fonde en 1921 la </a:t>
            </a:r>
            <a:r>
              <a:rPr b="1" lang="fr">
                <a:solidFill>
                  <a:schemeClr val="dk1"/>
                </a:solidFill>
              </a:rPr>
              <a:t>Fédération Sportive Féminine Internationale</a:t>
            </a:r>
            <a:r>
              <a:rPr lang="fr">
                <a:solidFill>
                  <a:schemeClr val="dk1"/>
                </a:solidFill>
              </a:rPr>
              <a:t> et organise ses propres compétitions.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Les </a:t>
            </a:r>
            <a:r>
              <a:rPr b="1" lang="fr">
                <a:solidFill>
                  <a:schemeClr val="dk1"/>
                </a:solidFill>
              </a:rPr>
              <a:t>Jeux Mondiaux Féminins dit “JO Féminin”</a:t>
            </a:r>
            <a:r>
              <a:rPr lang="fr">
                <a:solidFill>
                  <a:schemeClr val="dk1"/>
                </a:solidFill>
              </a:rPr>
              <a:t>, qu’elle lance en 1922 à Paris, rencontrent un immense succès et forcent le CIO à ouvrir l’athlétisme aux femmes dès 1928 aux </a:t>
            </a:r>
            <a:r>
              <a:rPr b="1" lang="fr">
                <a:solidFill>
                  <a:schemeClr val="dk1"/>
                </a:solidFill>
              </a:rPr>
              <a:t>Jeux Olympiques d’Amsterdam</a:t>
            </a:r>
            <a:r>
              <a:rPr lang="fr">
                <a:solidFill>
                  <a:schemeClr val="dk1"/>
                </a:solidFill>
              </a:rPr>
              <a:t>. Alice Milliat y est d’ailleurs la seule femme membre du jury.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fr">
                <a:solidFill>
                  <a:schemeClr val="dk1"/>
                </a:solidFill>
              </a:rPr>
              <a:t>Un héritage durable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Malgré cette avancée, les instances masculines reprennent le contrôle du sport féminin. La Fédération d’Alice Milliat est dissoute, et elle se retire. Son combat, cependant, a jeté les bases du sport féminin moderne.</a:t>
            </a:r>
            <a:endParaRPr>
              <a:solidFill>
                <a:schemeClr val="dk1"/>
              </a:solidFill>
            </a:endParaRPr>
          </a:p>
          <a:p>
            <a:pPr indent="0" lvl="0" marL="0" rtl="0" algn="l">
              <a:lnSpc>
                <a:spcPct val="115000"/>
              </a:lnSpc>
              <a:spcBef>
                <a:spcPts val="1200"/>
              </a:spcBef>
              <a:spcAft>
                <a:spcPts val="0"/>
              </a:spcAft>
              <a:buNone/>
            </a:pPr>
            <a:r>
              <a:rPr lang="fr">
                <a:solidFill>
                  <a:schemeClr val="dk1"/>
                </a:solidFill>
              </a:rPr>
              <a:t>Aujourd’hui, son engagement est reconnu comme un jalon essentiel pour l’égalité dans le sport, et son héritage continue d’inspirer les générations de sportives.</a:t>
            </a:r>
            <a:br>
              <a:rPr lang="fr">
                <a:solidFill>
                  <a:schemeClr val="dk1"/>
                </a:solidFill>
              </a:rPr>
            </a:br>
            <a:br>
              <a:rPr lang="fr">
                <a:solidFill>
                  <a:schemeClr val="dk1"/>
                </a:solidFill>
              </a:rPr>
            </a:br>
            <a:br>
              <a:rPr lang="fr">
                <a:solidFill>
                  <a:schemeClr val="dk1"/>
                </a:solidFill>
              </a:rPr>
            </a:br>
            <a:br>
              <a:rPr lang="fr">
                <a:solidFill>
                  <a:schemeClr val="dk1"/>
                </a:solidFill>
              </a:rPr>
            </a:br>
            <a:r>
              <a:rPr lang="fr" u="sng">
                <a:solidFill>
                  <a:schemeClr val="hlink"/>
                </a:solidFill>
                <a:hlinkClick r:id="rId2"/>
              </a:rPr>
              <a:t>https://www.fondationalicemilliat.com/alice-milliat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415ed090a_0_55: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e415ed090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u="sng"/>
              <a:t>Point technique : </a:t>
            </a:r>
            <a:br>
              <a:rPr lang="fr"/>
            </a:br>
            <a:r>
              <a:rPr lang="fr"/>
              <a:t>La dénomination des voies et lieux publics est une compétence du conseil municipal, nécessitant une délibération. Le maire peut s’opposer à un choix portant atteinte à l’ordre public ou aux bonnes mœurs, et le juge administratif peut exercer un contrôle. La loi 2022 3DS demande à toutes les communes de nommer les voies et lieux dits y compris les voies privées ouvertes à la circulation. </a:t>
            </a:r>
            <a:br>
              <a:rPr lang="fr"/>
            </a:br>
            <a:r>
              <a:rPr lang="fr"/>
              <a:t>Besoin pour l’efficacité des secours, le travail de la poste et des livreurs de colis avec la poussée du e-commerce et le déploiement de la fibre.</a:t>
            </a:r>
            <a:br>
              <a:rPr lang="fr"/>
            </a:br>
            <a:br>
              <a:rPr lang="fr"/>
            </a:br>
            <a:r>
              <a:rPr lang="fr"/>
              <a:t>Par ailleurs, l’intérêt d’avoir des données précises doit permettre une plus grande précision de l’action et </a:t>
            </a:r>
            <a:r>
              <a:rPr lang="fr"/>
              <a:t>l'efficacité</a:t>
            </a:r>
            <a:r>
              <a:rPr lang="fr"/>
              <a:t> de l’état (environnement, politique publiques) </a:t>
            </a:r>
            <a:br>
              <a:rPr lang="fr"/>
            </a:br>
            <a:br>
              <a:rPr lang="fr"/>
            </a:br>
            <a:r>
              <a:rPr lang="fr"/>
              <a:t>Les bonnes pratique de nommage de rue sont précisées sur un site spécialisé appellé bonne pratique data.gouv en point 1 : </a:t>
            </a:r>
            <a:br>
              <a:rPr lang="fr"/>
            </a:br>
            <a:r>
              <a:rPr lang="fr" sz="1000"/>
              <a:t>“l</a:t>
            </a:r>
            <a:r>
              <a:rPr lang="fr">
                <a:solidFill>
                  <a:srgbClr val="151D2C"/>
                </a:solidFill>
              </a:rPr>
              <a:t>a principale règle est celle du bon sens et de l’économie : </a:t>
            </a:r>
            <a:endParaRPr>
              <a:solidFill>
                <a:srgbClr val="151D2C"/>
              </a:solidFill>
            </a:endParaRPr>
          </a:p>
          <a:p>
            <a:pPr indent="0" lvl="0" marL="0" rtl="0" algn="l">
              <a:spcBef>
                <a:spcPts val="0"/>
              </a:spcBef>
              <a:spcAft>
                <a:spcPts val="0"/>
              </a:spcAft>
              <a:buNone/>
            </a:pPr>
            <a:r>
              <a:rPr lang="fr">
                <a:solidFill>
                  <a:srgbClr val="151D2C"/>
                </a:solidFill>
              </a:rPr>
              <a:t>-&gt;Éviter de modifier le libellé d’une voie. Les anciens noms restent longtemps utilisés par les habitants ; “</a:t>
            </a:r>
            <a:r>
              <a:rPr lang="fr">
                <a:solidFill>
                  <a:schemeClr val="dk1"/>
                </a:solidFill>
              </a:rPr>
              <a:t>Pourquoi vouloir changer quoique ce soit après tout.”</a:t>
            </a:r>
            <a:endParaRPr>
              <a:solidFill>
                <a:srgbClr val="151D2C"/>
              </a:solidFill>
            </a:endParaRPr>
          </a:p>
          <a:p>
            <a:pPr indent="0" lvl="0" marL="0" rtl="0" algn="l">
              <a:spcBef>
                <a:spcPts val="0"/>
              </a:spcBef>
              <a:spcAft>
                <a:spcPts val="0"/>
              </a:spcAft>
              <a:buNone/>
            </a:pPr>
            <a:r>
              <a:rPr lang="fr">
                <a:solidFill>
                  <a:srgbClr val="151D2C"/>
                </a:solidFill>
              </a:rPr>
              <a:t>-&gt;Éviter les homonymes ou les phonétique identiques (Rue, Allée et Avenue du Port) ;</a:t>
            </a:r>
            <a:r>
              <a:rPr lang="fr" sz="1000">
                <a:solidFill>
                  <a:srgbClr val="151D2C"/>
                </a:solidFill>
              </a:rPr>
              <a:t>”</a:t>
            </a:r>
            <a:endParaRPr sz="1000">
              <a:solidFill>
                <a:srgbClr val="151D2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a:t>A Poitiers </a:t>
            </a:r>
            <a:endParaRPr b="1"/>
          </a:p>
          <a:p>
            <a:pPr indent="0" lvl="0" marL="0" rtl="0" algn="l">
              <a:spcBef>
                <a:spcPts val="0"/>
              </a:spcBef>
              <a:spcAft>
                <a:spcPts val="0"/>
              </a:spcAft>
              <a:buNone/>
            </a:pPr>
            <a:r>
              <a:rPr b="1" lang="fr" u="sng"/>
              <a:t>Petit rappel de situation </a:t>
            </a:r>
            <a:endParaRPr b="1" u="sng"/>
          </a:p>
          <a:p>
            <a:pPr indent="0" lvl="0" marL="0" rtl="0" algn="l">
              <a:spcBef>
                <a:spcPts val="0"/>
              </a:spcBef>
              <a:spcAft>
                <a:spcPts val="0"/>
              </a:spcAft>
              <a:buNone/>
            </a:pPr>
            <a:r>
              <a:t/>
            </a:r>
            <a:endParaRPr b="1"/>
          </a:p>
          <a:p>
            <a:pPr indent="0" lvl="0" marL="0" rtl="0" algn="l">
              <a:spcBef>
                <a:spcPts val="0"/>
              </a:spcBef>
              <a:spcAft>
                <a:spcPts val="0"/>
              </a:spcAft>
              <a:buNone/>
            </a:pPr>
            <a:r>
              <a:rPr lang="fr"/>
              <a:t>57 rues sur 457 portant le nom d’une </a:t>
            </a:r>
            <a:r>
              <a:rPr lang="fr"/>
              <a:t>personnalisée, 5% du total, 12% des nommées après une personnalité</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 sz="1050" u="sng">
                <a:solidFill>
                  <a:schemeClr val="dk1"/>
                </a:solidFill>
              </a:rPr>
              <a:t>Nommer de nouvelles rues : </a:t>
            </a:r>
            <a:endParaRPr b="1" sz="1050" u="sng">
              <a:solidFill>
                <a:schemeClr val="dk1"/>
              </a:solidFill>
            </a:endParaRPr>
          </a:p>
          <a:p>
            <a:pPr indent="0" lvl="0" marL="0" rtl="0" algn="l">
              <a:spcBef>
                <a:spcPts val="0"/>
              </a:spcBef>
              <a:spcAft>
                <a:spcPts val="0"/>
              </a:spcAft>
              <a:buNone/>
            </a:pPr>
            <a:r>
              <a:t/>
            </a:r>
            <a:endParaRPr sz="1050">
              <a:solidFill>
                <a:schemeClr val="dk1"/>
              </a:solidFill>
            </a:endParaRPr>
          </a:p>
          <a:p>
            <a:pPr indent="0" lvl="0" marL="0" rtl="0" algn="l">
              <a:spcBef>
                <a:spcPts val="0"/>
              </a:spcBef>
              <a:spcAft>
                <a:spcPts val="0"/>
              </a:spcAft>
              <a:buNone/>
            </a:pPr>
            <a:r>
              <a:rPr lang="fr" sz="1050">
                <a:solidFill>
                  <a:schemeClr val="dk1"/>
                </a:solidFill>
              </a:rPr>
              <a:t>Sur les dernières délibération de la mairie, le sujet semble toutefois pris en compte par l’élu en charge de la voirie</a:t>
            </a:r>
            <a:br>
              <a:rPr lang="fr"/>
            </a:br>
            <a:r>
              <a:rPr lang="fr"/>
              <a:t>Le nommage des rues du quartier dans lequel nous nous situons a été choisi entre 2011 2022 : </a:t>
            </a:r>
            <a:br>
              <a:rPr lang="fr"/>
            </a:br>
            <a:endParaRPr/>
          </a:p>
          <a:p>
            <a:pPr indent="0" lvl="0" marL="0" rtl="0" algn="l">
              <a:spcBef>
                <a:spcPts val="0"/>
              </a:spcBef>
              <a:spcAft>
                <a:spcPts val="0"/>
              </a:spcAft>
              <a:buNone/>
            </a:pPr>
            <a:r>
              <a:rPr lang="fr"/>
              <a:t>- rue René DENIORT (1925-1992) : né à Poitiers, premier joueur de football professionnel du département de la Vienne en 1946. </a:t>
            </a:r>
            <a:endParaRPr/>
          </a:p>
          <a:p>
            <a:pPr indent="0" lvl="0" marL="0" rtl="0" algn="l">
              <a:spcBef>
                <a:spcPts val="0"/>
              </a:spcBef>
              <a:spcAft>
                <a:spcPts val="0"/>
              </a:spcAft>
              <a:buNone/>
            </a:pPr>
            <a:r>
              <a:rPr lang="fr"/>
              <a:t> - rue Lucienne VELU (1902-1998) : championne d’athlétisme et basketteuse.</a:t>
            </a:r>
            <a:endParaRPr/>
          </a:p>
          <a:p>
            <a:pPr indent="0" lvl="0" marL="0" rtl="0" algn="l">
              <a:spcBef>
                <a:spcPts val="0"/>
              </a:spcBef>
              <a:spcAft>
                <a:spcPts val="0"/>
              </a:spcAft>
              <a:buNone/>
            </a:pPr>
            <a:r>
              <a:rPr lang="fr"/>
              <a:t>- rue Francine BEST (1931-2022) : pédagogue française, inspectrice générale de l'Éducation nationale, ancienne directrice de l'Institut national de la recherche pédagogique. </a:t>
            </a:r>
            <a:br>
              <a:rPr lang="fr"/>
            </a:br>
            <a:r>
              <a:rPr lang="fr"/>
              <a:t>- rue Cécile BRUNSCHVICG (1877-1946) : femme politique et féministe française. Nommée en 1936, secrétaire d’État à l’Éducation nationale, dans le gouvernement Blum.</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-&gt; le principal soucis est clair : les rues sont décentralisées et si je le résume, avec cette solution la marginalisation des femmes dans l’espace public est donc continuellement renforcée.</a:t>
            </a:r>
            <a:endParaRPr/>
          </a:p>
          <a:p>
            <a:pPr indent="0" lvl="0" marL="0" rtl="0" algn="l">
              <a:spcBef>
                <a:spcPts val="0"/>
              </a:spcBef>
              <a:spcAft>
                <a:spcPts val="0"/>
              </a:spcAft>
              <a:buNone/>
            </a:pPr>
            <a:br>
              <a:rPr lang="fr"/>
            </a:br>
            <a:r>
              <a:rPr b="1" lang="fr" u="sng"/>
              <a:t>Renommer :</a:t>
            </a:r>
            <a:endParaRPr b="1" u="sng"/>
          </a:p>
          <a:p>
            <a:pPr indent="0" lvl="0" marL="0" rtl="0" algn="l">
              <a:spcBef>
                <a:spcPts val="0"/>
              </a:spcBef>
              <a:spcAft>
                <a:spcPts val="0"/>
              </a:spcAft>
              <a:buNone/>
            </a:pPr>
            <a:r>
              <a:rPr lang="fr"/>
              <a:t>Le seul r</a:t>
            </a:r>
            <a:r>
              <a:rPr lang="fr"/>
              <a:t>enommage que j’ai trouvé c’est celui</a:t>
            </a:r>
            <a:r>
              <a:rPr lang="fr"/>
              <a:t> l’école Paul Bert/Paul Blet  -&gt; Gisèle Halimi</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Lors des recherches Louise Crasnier et Manon Gouret, elles ont trouvé 77 rues en doublons. La r</a:t>
            </a:r>
            <a:r>
              <a:rPr lang="fr" sz="1050">
                <a:solidFill>
                  <a:schemeClr val="dk1"/>
                </a:solidFill>
              </a:rPr>
              <a:t>éponse de la mairie expliquait que des changements étaient compliqués administrativement et que ça coûte cher, mais aussi qu’il y avait un manque de nom féminin à proposer ????????</a:t>
            </a:r>
            <a:endParaRPr sz="1050">
              <a:solidFill>
                <a:schemeClr val="dk1"/>
              </a:solidFill>
            </a:endParaRPr>
          </a:p>
          <a:p>
            <a:pPr indent="0" lvl="0" marL="0" rtl="0" algn="l">
              <a:spcBef>
                <a:spcPts val="0"/>
              </a:spcBef>
              <a:spcAft>
                <a:spcPts val="0"/>
              </a:spcAft>
              <a:buNone/>
            </a:pPr>
            <a:r>
              <a:t/>
            </a:r>
            <a:endParaRPr sz="1050">
              <a:solidFill>
                <a:schemeClr val="dk1"/>
              </a:solidFill>
            </a:endParaRPr>
          </a:p>
          <a:p>
            <a:pPr indent="0" lvl="0" marL="0" rtl="0" algn="l">
              <a:spcBef>
                <a:spcPts val="0"/>
              </a:spcBef>
              <a:spcAft>
                <a:spcPts val="0"/>
              </a:spcAft>
              <a:buClr>
                <a:schemeClr val="dk1"/>
              </a:buClr>
              <a:buSzPts val="1100"/>
              <a:buFont typeface="Arial"/>
              <a:buNone/>
            </a:pPr>
            <a:r>
              <a:rPr lang="fr" sz="1050">
                <a:solidFill>
                  <a:schemeClr val="dk1"/>
                </a:solidFill>
              </a:rPr>
              <a:t>Cela pose la question de l’invisibilisation de femmes dans l’histoire en général, de l’importance des études de genres pour revoir ce que l’on sait ou plutôt ce que l’on croit savoir. </a:t>
            </a:r>
            <a:br>
              <a:rPr lang="fr" sz="1050">
                <a:solidFill>
                  <a:schemeClr val="dk1"/>
                </a:solidFill>
              </a:rPr>
            </a:br>
            <a:r>
              <a:rPr lang="fr" sz="1050">
                <a:solidFill>
                  <a:schemeClr val="dk1"/>
                </a:solidFill>
              </a:rPr>
              <a:t>Certain appelle cela le wokisme (une bonne partie du gouv) et le combatte de toute leur force en disant que globalement, c’est bon que le travail est fait. Et c’est faux, il est toujours à approfondir. En cela, ils et elles agissent pour nous priver de la moitié de notre histoire et de nouveaux imaginaires plus égalitaires.  </a:t>
            </a:r>
            <a:endParaRPr sz="105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
              <a:t>En clair, il y a </a:t>
            </a:r>
            <a:r>
              <a:rPr lang="fr" sz="1050">
                <a:solidFill>
                  <a:schemeClr val="dk1"/>
                </a:solidFill>
              </a:rPr>
              <a:t>un manque de volonté et</a:t>
            </a:r>
            <a:r>
              <a:rPr lang="fr"/>
              <a:t> c’est politique.</a:t>
            </a:r>
            <a:endParaRPr/>
          </a:p>
          <a:p>
            <a:pPr indent="0" lvl="0" marL="0" rtl="0" algn="l">
              <a:spcBef>
                <a:spcPts val="0"/>
              </a:spcBef>
              <a:spcAft>
                <a:spcPts val="0"/>
              </a:spcAft>
              <a:buNone/>
            </a:pPr>
            <a:br>
              <a:rPr lang="fr"/>
            </a:br>
            <a:r>
              <a:rPr lang="fr" sz="1050">
                <a:solidFill>
                  <a:schemeClr val="dk1"/>
                </a:solidFill>
              </a:rPr>
              <a:t>Dans le cadre énoncé, la parité des rues portant le nom d’une femme dans notre espace public semble être un combat qui risque de prendre encore du temps. Trop de temps. On pourrait tout à fait décider que cela aille plus vite.  </a:t>
            </a:r>
            <a:br>
              <a:rPr lang="fr" sz="1050">
                <a:solidFill>
                  <a:schemeClr val="dk1"/>
                </a:solidFill>
              </a:rPr>
            </a:br>
            <a:br>
              <a:rPr lang="fr"/>
            </a:br>
            <a:br>
              <a:rPr lang="fr"/>
            </a:br>
            <a:r>
              <a:rPr lang="fr" u="sng">
                <a:solidFill>
                  <a:schemeClr val="hlink"/>
                </a:solidFill>
                <a:hlinkClick r:id="rId2"/>
              </a:rPr>
              <a:t>https://www.google.com/maps/d/u/0/viewer?mid=1dQONeHsSlrSwaVM-ORoRRTeC7UPEzDSC&amp;femb=1&amp;ll=46.5739915703698%2C0.3538081000000304&amp;z=14</a:t>
            </a:r>
            <a:br>
              <a:rPr lang="fr"/>
            </a:br>
            <a:br>
              <a:rPr lang="fr"/>
            </a:br>
            <a:r>
              <a:rPr lang="fr" u="sng">
                <a:solidFill>
                  <a:schemeClr val="hlink"/>
                </a:solidFill>
                <a:hlinkClick r:id="rId3"/>
              </a:rPr>
              <a:t>https://guide-bonnes-pratiques.adresse.data.gouv.fr/denomination-des-voies/bonnes-pratiques-de-nommage</a:t>
            </a:r>
            <a:br>
              <a:rPr lang="fr"/>
            </a:br>
            <a:br>
              <a:rPr lang="fr"/>
            </a:br>
            <a:r>
              <a:rPr lang="fr" u="sng">
                <a:solidFill>
                  <a:schemeClr val="hlink"/>
                </a:solidFill>
                <a:hlinkClick r:id="rId4"/>
              </a:rPr>
              <a:t>https://webdelib.grandpoitiers.fr/villewebdelib/files/unzip//seance_156914/188_plan_voies_lot_Les_jardins_du_golf.pdf</a:t>
            </a:r>
            <a:endParaRPr/>
          </a:p>
          <a:p>
            <a:pPr indent="0" lvl="0" marL="0" rtl="0" algn="l">
              <a:spcBef>
                <a:spcPts val="0"/>
              </a:spcBef>
              <a:spcAft>
                <a:spcPts val="0"/>
              </a:spcAft>
              <a:buNone/>
            </a:pPr>
            <a:r>
              <a:t/>
            </a:r>
            <a:endParaRPr/>
          </a:p>
          <a:p>
            <a:pPr indent="0" lvl="0" marL="0" rtl="0" algn="l">
              <a:spcBef>
                <a:spcPts val="0"/>
              </a:spcBef>
              <a:spcAft>
                <a:spcPts val="0"/>
              </a:spcAft>
              <a:buNone/>
            </a:pPr>
            <a:br>
              <a:rPr lang="fr"/>
            </a:b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415ed090a_0_73: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415ed090a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Quartier d’artiste : </a:t>
            </a:r>
            <a:endParaRPr/>
          </a:p>
          <a:p>
            <a:pPr indent="-298450" lvl="0" marL="457200" rtl="0" algn="l">
              <a:spcBef>
                <a:spcPts val="0"/>
              </a:spcBef>
              <a:spcAft>
                <a:spcPts val="0"/>
              </a:spcAft>
              <a:buClr>
                <a:schemeClr val="dk1"/>
              </a:buClr>
              <a:buSzPts val="1100"/>
              <a:buChar char="-"/>
            </a:pPr>
            <a:r>
              <a:rPr lang="fr">
                <a:solidFill>
                  <a:schemeClr val="dk1"/>
                </a:solidFill>
              </a:rPr>
              <a:t>Geneviève Fauconnier, (1886 - 1969), romancière charentaise, lauréate du Prix Femina</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Rue Georges et Ludmilla Pitoëff(1895 - 1951), comédienne française d'origine russe</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Marie Laurencin(1883 - 1956), artiste peintre française</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Wanda Landowska(1879-1959) Pianiste et claveciniste polonaise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415ed090a_0_93: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415ed090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fr">
                <a:solidFill>
                  <a:schemeClr val="dk1"/>
                </a:solidFill>
              </a:rPr>
              <a:t>France Bloch-Sérazin</a:t>
            </a:r>
            <a:r>
              <a:rPr lang="fr">
                <a:solidFill>
                  <a:schemeClr val="dk1"/>
                </a:solidFill>
              </a:rPr>
              <a:t>. Née à Paris en 1913, elle grandit à Poitiers, où elle passe son enfance dans la propriété familiale de </a:t>
            </a:r>
            <a:r>
              <a:rPr b="1" lang="fr">
                <a:solidFill>
                  <a:schemeClr val="dk1"/>
                </a:solidFill>
              </a:rPr>
              <a:t>La Mérigotte</a:t>
            </a:r>
            <a:r>
              <a:rPr lang="fr">
                <a:solidFill>
                  <a:schemeClr val="dk1"/>
                </a:solidFill>
              </a:rPr>
              <a:t>. Élève brillante, elle étudie au lycée de jeunes filles (aujourd’hui lycée Victor Hugo), où elle obtient ses baccalauréats de philosophie (1930) et de mathématiques (1931), se classant toujours parmi les meilleures élèves. Elle poursuit ensuite des études à la </a:t>
            </a:r>
            <a:r>
              <a:rPr b="1" lang="fr">
                <a:solidFill>
                  <a:schemeClr val="dk1"/>
                </a:solidFill>
              </a:rPr>
              <a:t>faculté des sciences de Poitiers</a:t>
            </a:r>
            <a:r>
              <a:rPr lang="fr">
                <a:solidFill>
                  <a:schemeClr val="dk1"/>
                </a:solidFill>
              </a:rPr>
              <a:t>, obtenant une licence de chimie en 1934.</a:t>
            </a:r>
            <a:endParaRPr>
              <a:solidFill>
                <a:schemeClr val="dk1"/>
              </a:solidFill>
            </a:endParaRPr>
          </a:p>
          <a:p>
            <a:pPr indent="0" lvl="0" marL="0" rtl="0" algn="l">
              <a:lnSpc>
                <a:spcPct val="115000"/>
              </a:lnSpc>
              <a:spcBef>
                <a:spcPts val="1200"/>
              </a:spcBef>
              <a:spcAft>
                <a:spcPts val="0"/>
              </a:spcAft>
              <a:buNone/>
            </a:pPr>
            <a:r>
              <a:rPr lang="fr">
                <a:solidFill>
                  <a:schemeClr val="dk1"/>
                </a:solidFill>
              </a:rPr>
              <a:t>Elle quitte le Poitou pour Paris la même année et devient assistante à l’Institut de Chimie. Militante engagée, elle adhère au Parti communiste en 1937 et épouse </a:t>
            </a:r>
            <a:r>
              <a:rPr b="1" lang="fr">
                <a:solidFill>
                  <a:schemeClr val="dk1"/>
                </a:solidFill>
              </a:rPr>
              <a:t>Frédéric Sérazin</a:t>
            </a:r>
            <a:r>
              <a:rPr lang="fr">
                <a:solidFill>
                  <a:schemeClr val="dk1"/>
                </a:solidFill>
              </a:rPr>
              <a:t>, ouvrier et syndicaliste CGT. Exclue de son laboratoire en 1940 en raison de ses origines juives et de son engagement, elle rejoint la Résistance, où elle fabrique des explosifs pour les </a:t>
            </a:r>
            <a:r>
              <a:rPr b="1" lang="fr">
                <a:solidFill>
                  <a:schemeClr val="dk1"/>
                </a:solidFill>
              </a:rPr>
              <a:t>Francs-tireurs et partisans</a:t>
            </a:r>
            <a:r>
              <a:rPr lang="fr">
                <a:solidFill>
                  <a:schemeClr val="dk1"/>
                </a:solidFill>
              </a:rPr>
              <a:t>. Recherchée par la police, elle séjourne une dernière fois à </a:t>
            </a:r>
            <a:r>
              <a:rPr b="1" lang="fr">
                <a:solidFill>
                  <a:schemeClr val="dk1"/>
                </a:solidFill>
              </a:rPr>
              <a:t>La Mérigotte</a:t>
            </a:r>
            <a:r>
              <a:rPr lang="fr">
                <a:solidFill>
                  <a:schemeClr val="dk1"/>
                </a:solidFill>
              </a:rPr>
              <a:t> en mars-avril 1942 avec son fils Roland, avant d’être arrêtée le 16 mai.</a:t>
            </a:r>
            <a:endParaRPr>
              <a:solidFill>
                <a:schemeClr val="dk1"/>
              </a:solidFill>
            </a:endParaRPr>
          </a:p>
          <a:p>
            <a:pPr indent="0" lvl="0" marL="0" rtl="0" algn="l">
              <a:lnSpc>
                <a:spcPct val="115000"/>
              </a:lnSpc>
              <a:spcBef>
                <a:spcPts val="1200"/>
              </a:spcBef>
              <a:spcAft>
                <a:spcPts val="0"/>
              </a:spcAft>
              <a:buNone/>
            </a:pPr>
            <a:r>
              <a:rPr lang="fr">
                <a:solidFill>
                  <a:schemeClr val="dk1"/>
                </a:solidFill>
              </a:rPr>
              <a:t>Torturée et condamnée à mort, elle est guillotinée à Hambourg. Son courage est reconnu par plusieurs hommages à </a:t>
            </a:r>
            <a:r>
              <a:rPr b="1" lang="fr">
                <a:solidFill>
                  <a:schemeClr val="dk1"/>
                </a:solidFill>
              </a:rPr>
              <a:t>Poitiers</a:t>
            </a:r>
            <a:r>
              <a:rPr lang="fr">
                <a:solidFill>
                  <a:schemeClr val="dk1"/>
                </a:solidFill>
              </a:rPr>
              <a:t>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Le collège du quartier Beaulieu</a:t>
            </a:r>
            <a:r>
              <a:rPr lang="fr">
                <a:solidFill>
                  <a:schemeClr val="dk1"/>
                </a:solidFill>
              </a:rPr>
              <a:t> porte son nom depuis 1980.</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fr">
                <a:solidFill>
                  <a:schemeClr val="dk1"/>
                </a:solidFill>
              </a:rPr>
              <a:t>Une rue du quartier du Pâtis</a:t>
            </a:r>
            <a:r>
              <a:rPr lang="fr">
                <a:solidFill>
                  <a:schemeClr val="dk1"/>
                </a:solidFill>
              </a:rPr>
              <a:t> a été baptisée en son honneur en 2002.</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fr">
                <a:solidFill>
                  <a:schemeClr val="dk1"/>
                </a:solidFill>
              </a:rPr>
              <a:t>Le lycée Victor Hugo</a:t>
            </a:r>
            <a:r>
              <a:rPr lang="fr">
                <a:solidFill>
                  <a:schemeClr val="dk1"/>
                </a:solidFill>
              </a:rPr>
              <a:t> a nommé sa salle polyvalente « France Bloch-Sérazin » en 2008.</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fr">
                <a:solidFill>
                  <a:schemeClr val="dk1"/>
                </a:solidFill>
              </a:rPr>
              <a:t>L’Université de Poitiers</a:t>
            </a:r>
            <a:r>
              <a:rPr lang="fr">
                <a:solidFill>
                  <a:schemeClr val="dk1"/>
                </a:solidFill>
              </a:rPr>
              <a:t>, dans le bâtiment de chimie, a installé une stèle en mémoire de son engagement.</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a:p>
            <a:pPr indent="-295275" lvl="0" marL="457200" rtl="0" algn="l">
              <a:spcBef>
                <a:spcPts val="0"/>
              </a:spcBef>
              <a:spcAft>
                <a:spcPts val="0"/>
              </a:spcAft>
              <a:buClr>
                <a:schemeClr val="dk1"/>
              </a:buClr>
              <a:buSzPts val="1050"/>
              <a:buFont typeface="Roboto"/>
              <a:buChar char="-"/>
            </a:pPr>
            <a:r>
              <a:t/>
            </a:r>
            <a:endParaRPr sz="10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415ed090a_0_102: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e415ed090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Elsa Triolet (née Ella Kagan) fut une figure marquante du monde littéraire et politique du XXe siècle. Née en 1896 dans une famille aisée d'intellectuels juifs russes, elle passe une enfance marquée par la musique et les arts, sa mère étant pianiste et son père avocat. Après des études brillantes, notamment en architecture, et des voyages à travers l'Europe, elle se lie à un cercle littéraire influent, comprenant des figures comme Boris Pasternak, Vladimir Maïakovski et le linguiste Roman Jakobson, avec qui elle partage une relation d’amitié. Son premier grand amour est Maïakovski, mais leur relation se termine en raison de la liaison entre ce dernier et sa sœur, Lili Kagan.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Fuyant la Russie après la Révolution, Elsa Triolet épouse André Triolet, un officier français, mais leur mariage est de courte durée, et elle quitte son mari en 1921. Elle s'installe à Paris, où elle vit dans le quartier de Montparnasse, fréquenté par les surréalistes et les artistes. Là, elle commence à écrire en russe, publiant plusieurs romans, et rencontre Louis Aragon en 1928. Ce dernier devient son compagnon et elle devient sa muse, s’ancrant définitivement dans la société littéraire française.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En 1939, Elsa Triolet épouse Louis Aragon, et ensemble, ils participent activement à la Résistance pendant la Seconde Guerre mondiale, diffusant des journaux clandestins et écrivant des œuvres militantes. Son recueil de nouvelles, </a:t>
            </a:r>
            <a:r>
              <a:rPr i="1" lang="fr">
                <a:solidFill>
                  <a:schemeClr val="dk1"/>
                </a:solidFill>
              </a:rPr>
              <a:t>Le premier accroc coûte deux cents francs</a:t>
            </a:r>
            <a:r>
              <a:rPr lang="fr">
                <a:solidFill>
                  <a:schemeClr val="dk1"/>
                </a:solidFill>
              </a:rPr>
              <a:t>, lui vaut le prix Goncourt en 1945, faisant d'elle la première femme à obtenir ce prix littéraire prestigieux.</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Après la guerre, Elsa Triolet continue d’écrire, publiant des romans inspirés par les horreurs de la guerre et la menace atomique, tout en se faisant la défenseure d'une littérature progressiste et de la paix. Elle traduit des auteurs russes en français et des auteurs français en russe, notamment Maïakovski et Céline.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Elsa Triolet s’éteint en 1970 à Saint-Arnoult-en-Yvelines, où elle repose aux côtés de son mari Louis Aragon. Sur leur tombe, on peut lire un extrait poignant de ses écrits, qui témoigne de son engagement envers la littérature et son amour pour Aragon, liant leurs vies à travers les livres qu’ils ont écrits ensemble.</a:t>
            </a:r>
            <a:br>
              <a:rPr lang="fr">
                <a:solidFill>
                  <a:schemeClr val="dk1"/>
                </a:solidFill>
              </a:rPr>
            </a:br>
            <a:br>
              <a:rPr lang="fr">
                <a:solidFill>
                  <a:schemeClr val="dk1"/>
                </a:solidFill>
              </a:rPr>
            </a:br>
            <a:r>
              <a:rPr lang="fr">
                <a:solidFill>
                  <a:schemeClr val="dk1"/>
                </a:solidFill>
              </a:rPr>
              <a:t>Travaille avec Jean Richard Bloch dans le quotidien communiste Ce soir</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3a4030205e_0_3: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3a4030205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415ed090a_0_108: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e415ed090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fr">
                <a:solidFill>
                  <a:schemeClr val="dk1"/>
                </a:solidFill>
              </a:rPr>
              <a:t>FRAP </a:t>
            </a:r>
            <a:br>
              <a:rPr lang="fr">
                <a:solidFill>
                  <a:schemeClr val="dk1"/>
                </a:solidFill>
              </a:rPr>
            </a:br>
            <a:r>
              <a:rPr lang="fr">
                <a:solidFill>
                  <a:schemeClr val="dk1"/>
                </a:solidFill>
              </a:rPr>
              <a:t>Collectif 8 mars</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3a4030205e_0_18: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3a4030205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Source NR 09/09/2022 : </a:t>
            </a:r>
            <a:r>
              <a:rPr lang="fr" u="sng">
                <a:solidFill>
                  <a:schemeClr val="hlink"/>
                </a:solidFill>
                <a:hlinkClick r:id="rId2"/>
              </a:rPr>
              <a:t>https://www.lanouvellerepublique.fr/poitiers/poitiers-ou-en-est-la-feminisation-des-noms-de-rues</a:t>
            </a:r>
            <a:r>
              <a:rPr lang="f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3a4030205e_0_11: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3a4030205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Source NR 09/09/2022 : </a:t>
            </a:r>
            <a:r>
              <a:rPr lang="fr" u="sng">
                <a:solidFill>
                  <a:schemeClr val="hlink"/>
                </a:solidFill>
                <a:hlinkClick r:id="rId2"/>
              </a:rPr>
              <a:t>https://www.lanouvellerepublique.fr/poitiers/poitiers-ou-en-est-la-feminisation-des-noms-de-rues</a:t>
            </a:r>
            <a:r>
              <a:rPr lang="fr">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3c1e0f73f_0_4: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3c1e0f73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Collectif 8 mars Fb photos 6 mars 2021: </a:t>
            </a:r>
            <a:r>
              <a:rPr lang="fr" u="sng">
                <a:solidFill>
                  <a:schemeClr val="hlink"/>
                </a:solidFill>
                <a:hlinkClick r:id="rId2"/>
              </a:rPr>
              <a:t>https://www.facebook.com/photo?fbid=2924689854436184&amp;set=pb.100064678451056.-2207520000&amp;locale=fr_FR</a:t>
            </a:r>
            <a:br>
              <a:rPr lang="fr"/>
            </a:br>
            <a:r>
              <a:rPr lang="fr"/>
              <a:t>-&gt; renommage de rue et de places à travers différents collages </a:t>
            </a:r>
            <a:br>
              <a:rPr lang="fr"/>
            </a:br>
            <a:r>
              <a:rPr lang="fr"/>
              <a:t>Woke end, Fb photos 30 avril 2022 : </a:t>
            </a:r>
            <a:r>
              <a:rPr lang="fr" u="sng">
                <a:solidFill>
                  <a:schemeClr val="hlink"/>
                </a:solidFill>
                <a:hlinkClick r:id="rId3"/>
              </a:rPr>
              <a:t>https://www.facebook.com/photo/?fbid=116734941008760&amp;set=pcb.116735041008750</a:t>
            </a:r>
            <a:r>
              <a:rPr lang="fr"/>
              <a:t> </a:t>
            </a:r>
            <a:br>
              <a:rPr lang="fr"/>
            </a:br>
            <a:r>
              <a:rPr lang="fr">
                <a:solidFill>
                  <a:schemeClr val="dk1"/>
                </a:solidFill>
              </a:rPr>
              <a:t>Vélorution Fb photos 5 mars 2023 : </a:t>
            </a:r>
            <a:r>
              <a:rPr lang="fr" u="sng">
                <a:solidFill>
                  <a:schemeClr val="hlink"/>
                </a:solidFill>
                <a:hlinkClick r:id="rId4"/>
              </a:rPr>
              <a:t>https://www.facebook.com/photo.php?fbid=567093282131311&amp;set=pb.100064919317320.-2207520000&amp;type=3&amp;locale=fr_FR</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-&gt; 3 vélorutions sur la thématique du matrimoine et les poitevines remarquables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3c1e0f73f_0_32: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3c1e0f73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Journées du (P)Matrimoine du 17-18 septembre 2022 organisé par la mairie grâce au travail de Louise Crasnier et Manon Gouret</a:t>
            </a:r>
            <a:br>
              <a:rPr lang="fr"/>
            </a:br>
            <a:r>
              <a:rPr lang="fr">
                <a:solidFill>
                  <a:schemeClr val="dk1"/>
                </a:solidFill>
              </a:rPr>
              <a:t>Les deux jeunes femmes qui ont créée pour la vie une visite du matrimoine Poitevin dans le cadre d’un projet de Science Po autour de la réappropriation de l’espace public dans les villes </a:t>
            </a:r>
            <a:br>
              <a:rPr lang="fr"/>
            </a:br>
            <a:r>
              <a:rPr lang="fr"/>
              <a:t>Linkedin de Louise Crasnier : </a:t>
            </a:r>
            <a:r>
              <a:rPr lang="fr" u="sng">
                <a:solidFill>
                  <a:schemeClr val="hlink"/>
                </a:solidFill>
                <a:hlinkClick r:id="rId2"/>
              </a:rPr>
              <a:t>https://www.linkedin.com/in/louise-crasnier/overlay/experience/2048541566/multiple-media-viewer/?profileId=ACoAADarwDEB6hakpDJqaDEIE1pU5JH2K_C2OGg&amp;treasuryMediaId=1635504451992</a:t>
            </a:r>
            <a:br>
              <a:rPr lang="fr"/>
            </a:br>
            <a:br>
              <a:rPr lang="fr"/>
            </a:br>
            <a:r>
              <a:rPr lang="fr"/>
              <a:t>Cette année :</a:t>
            </a:r>
            <a:br>
              <a:rPr lang="fr"/>
            </a:br>
            <a:r>
              <a:rPr lang="fr" u="sng">
                <a:solidFill>
                  <a:schemeClr val="hlink"/>
                </a:solidFill>
                <a:hlinkClick r:id="rId3"/>
              </a:rPr>
              <a:t>https://www.calameo.com/read/0006735044b4c9441fbc5?page=7</a:t>
            </a:r>
            <a:r>
              <a:rPr lang="fr"/>
              <a:t>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e3c1e0f73f_0_47: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e3c1e0f73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00"/>
          </a:p>
          <a:p>
            <a:pPr indent="0" lvl="0" marL="0" rtl="0" algn="l">
              <a:spcBef>
                <a:spcPts val="1600"/>
              </a:spcBef>
              <a:spcAft>
                <a:spcPts val="0"/>
              </a:spcAft>
              <a:buClr>
                <a:schemeClr val="dk1"/>
              </a:buClr>
              <a:buSzPts val="1100"/>
              <a:buFont typeface="Arial"/>
              <a:buNone/>
            </a:pPr>
            <a:r>
              <a:rPr lang="fr" sz="1888">
                <a:solidFill>
                  <a:schemeClr val="dk1"/>
                </a:solidFill>
                <a:latin typeface="Bricolage Grotesque ExtraBold"/>
                <a:ea typeface="Bricolage Grotesque ExtraBold"/>
                <a:cs typeface="Bricolage Grotesque ExtraBold"/>
                <a:sym typeface="Bricolage Grotesque ExtraBold"/>
              </a:rPr>
              <a:t>“</a:t>
            </a:r>
            <a:r>
              <a:rPr lang="fr" sz="1000">
                <a:solidFill>
                  <a:schemeClr val="dk1"/>
                </a:solidFill>
                <a:latin typeface="Bricolage Grotesque ExtraBold"/>
                <a:ea typeface="Bricolage Grotesque ExtraBold"/>
                <a:cs typeface="Bricolage Grotesque ExtraBold"/>
                <a:sym typeface="Bricolage Grotesque ExtraBold"/>
              </a:rPr>
              <a:t>Nous souhaitons allier passion du vélo et culture militante en rendant hommage aux femmes et aux hommes qui ont lutté pour refuser l’injuste et l’insupportable. </a:t>
            </a:r>
            <a:endParaRPr sz="1000">
              <a:solidFill>
                <a:schemeClr val="dk1"/>
              </a:solidFill>
              <a:latin typeface="Bricolage Grotesque ExtraBold"/>
              <a:ea typeface="Bricolage Grotesque ExtraBold"/>
              <a:cs typeface="Bricolage Grotesque ExtraBold"/>
              <a:sym typeface="Bricolage Grotesque ExtraBold"/>
            </a:endParaRPr>
          </a:p>
          <a:p>
            <a:pPr indent="0" lvl="0" marL="0" rtl="0" algn="l">
              <a:spcBef>
                <a:spcPts val="1600"/>
              </a:spcBef>
              <a:spcAft>
                <a:spcPts val="0"/>
              </a:spcAft>
              <a:buClr>
                <a:schemeClr val="dk1"/>
              </a:buClr>
              <a:buSzPts val="1100"/>
              <a:buFont typeface="Arial"/>
              <a:buNone/>
            </a:pPr>
            <a:r>
              <a:rPr lang="fr" sz="1000">
                <a:solidFill>
                  <a:schemeClr val="dk1"/>
                </a:solidFill>
                <a:latin typeface="Bricolage Grotesque ExtraBold"/>
                <a:ea typeface="Bricolage Grotesque ExtraBold"/>
                <a:cs typeface="Bricolage Grotesque ExtraBold"/>
                <a:sym typeface="Bricolage Grotesque ExtraBold"/>
              </a:rPr>
              <a:t>Nous souhaitons mettre leurs luttes sur la carte en donnant à voir ces lieux où ielles se sont battu.es. Loin d’une vision nostalgique de la lutte, nous voulons invoquer leur force et leur courage pour faire le pont avec nos luttes actuelles contre toutes les dominations systémiques. </a:t>
            </a:r>
            <a:endParaRPr sz="1000">
              <a:solidFill>
                <a:schemeClr val="dk1"/>
              </a:solidFill>
              <a:latin typeface="Bricolage Grotesque ExtraBold"/>
              <a:ea typeface="Bricolage Grotesque ExtraBold"/>
              <a:cs typeface="Bricolage Grotesque ExtraBold"/>
              <a:sym typeface="Bricolage Grotesque ExtraBold"/>
            </a:endParaRPr>
          </a:p>
          <a:p>
            <a:pPr indent="0" lvl="0" marL="0" rtl="0" algn="l">
              <a:spcBef>
                <a:spcPts val="1600"/>
              </a:spcBef>
              <a:spcAft>
                <a:spcPts val="400"/>
              </a:spcAft>
              <a:buClr>
                <a:schemeClr val="dk1"/>
              </a:buClr>
              <a:buSzPts val="1100"/>
              <a:buFont typeface="Arial"/>
              <a:buNone/>
            </a:pPr>
            <a:r>
              <a:rPr lang="fr" sz="1000">
                <a:solidFill>
                  <a:schemeClr val="dk1"/>
                </a:solidFill>
                <a:latin typeface="Bricolage Grotesque ExtraBold"/>
                <a:ea typeface="Bricolage Grotesque ExtraBold"/>
                <a:cs typeface="Bricolage Grotesque ExtraBold"/>
                <a:sym typeface="Bricolage Grotesque ExtraBold"/>
              </a:rPr>
              <a:t>Convaincu.es que Poitiers et ses alentours sont à la pointe de certaines de ces luttes, soyons-en fier.es et tirons-en toujours plus de forces “</a:t>
            </a:r>
            <a:endParaRPr sz="3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e3c1e0f73f_0_56: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e3c1e0f73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e415ed090a_0_25: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e415ed090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046850" y="-76200"/>
            <a:ext cx="8193300" cy="9588600"/>
          </a:xfrm>
          <a:prstGeom prst="rect">
            <a:avLst/>
          </a:prstGeom>
        </p:spPr>
        <p:txBody>
          <a:bodyPr anchorCtr="0" anchor="ctr" bIns="114275" lIns="114275" spcFirstLastPara="1" rIns="114275" wrap="square" tIns="114275">
            <a:normAutofit/>
          </a:bodyPr>
          <a:lstStyle>
            <a:lvl1pPr lvl="0" algn="ctr">
              <a:spcBef>
                <a:spcPts val="0"/>
              </a:spcBef>
              <a:spcAft>
                <a:spcPts val="0"/>
              </a:spcAft>
              <a:buSzPts val="6500"/>
              <a:buNone/>
              <a:defRPr b="1" sz="8800">
                <a:latin typeface="Bricolage Grotesque"/>
                <a:ea typeface="Bricolage Grotesque"/>
                <a:cs typeface="Bricolage Grotesque"/>
                <a:sym typeface="Bricolage Grotesque"/>
              </a:defRPr>
            </a:lvl1pPr>
            <a:lvl2pPr lvl="1" algn="ctr">
              <a:spcBef>
                <a:spcPts val="0"/>
              </a:spcBef>
              <a:spcAft>
                <a:spcPts val="0"/>
              </a:spcAft>
              <a:buSzPts val="6500"/>
              <a:buNone/>
              <a:defRPr sz="6500"/>
            </a:lvl2pPr>
            <a:lvl3pPr lvl="2" algn="ctr">
              <a:spcBef>
                <a:spcPts val="0"/>
              </a:spcBef>
              <a:spcAft>
                <a:spcPts val="0"/>
              </a:spcAft>
              <a:buSzPts val="6500"/>
              <a:buNone/>
              <a:defRPr sz="6500"/>
            </a:lvl3pPr>
            <a:lvl4pPr lvl="3" algn="ctr">
              <a:spcBef>
                <a:spcPts val="0"/>
              </a:spcBef>
              <a:spcAft>
                <a:spcPts val="0"/>
              </a:spcAft>
              <a:buSzPts val="6500"/>
              <a:buNone/>
              <a:defRPr sz="6500"/>
            </a:lvl4pPr>
            <a:lvl5pPr lvl="4" algn="ctr">
              <a:spcBef>
                <a:spcPts val="0"/>
              </a:spcBef>
              <a:spcAft>
                <a:spcPts val="0"/>
              </a:spcAft>
              <a:buSzPts val="6500"/>
              <a:buNone/>
              <a:defRPr sz="6500"/>
            </a:lvl5pPr>
            <a:lvl6pPr lvl="5" algn="ctr">
              <a:spcBef>
                <a:spcPts val="0"/>
              </a:spcBef>
              <a:spcAft>
                <a:spcPts val="0"/>
              </a:spcAft>
              <a:buSzPts val="6500"/>
              <a:buNone/>
              <a:defRPr sz="6500"/>
            </a:lvl6pPr>
            <a:lvl7pPr lvl="6" algn="ctr">
              <a:spcBef>
                <a:spcPts val="0"/>
              </a:spcBef>
              <a:spcAft>
                <a:spcPts val="0"/>
              </a:spcAft>
              <a:buSzPts val="6500"/>
              <a:buNone/>
              <a:defRPr sz="6500"/>
            </a:lvl7pPr>
            <a:lvl8pPr lvl="7" algn="ctr">
              <a:spcBef>
                <a:spcPts val="0"/>
              </a:spcBef>
              <a:spcAft>
                <a:spcPts val="0"/>
              </a:spcAft>
              <a:buSzPts val="6500"/>
              <a:buNone/>
              <a:defRPr sz="6500"/>
            </a:lvl8pPr>
            <a:lvl9pPr lvl="8" algn="ctr">
              <a:spcBef>
                <a:spcPts val="0"/>
              </a:spcBef>
              <a:spcAft>
                <a:spcPts val="0"/>
              </a:spcAft>
              <a:buSzPts val="6500"/>
              <a:buNone/>
              <a:defRPr sz="6500"/>
            </a:lvl9pPr>
          </a:lstStyle>
          <a:p/>
        </p:txBody>
      </p:sp>
      <p:sp>
        <p:nvSpPr>
          <p:cNvPr id="11" name="Google Shape;11;p2"/>
          <p:cNvSpPr txBox="1"/>
          <p:nvPr>
            <p:ph idx="1" type="subTitle"/>
          </p:nvPr>
        </p:nvSpPr>
        <p:spPr>
          <a:xfrm>
            <a:off x="796049" y="12409700"/>
            <a:ext cx="8694900" cy="2818200"/>
          </a:xfrm>
          <a:prstGeom prst="rect">
            <a:avLst/>
          </a:prstGeom>
        </p:spPr>
        <p:txBody>
          <a:bodyPr anchorCtr="0" anchor="t" bIns="114275" lIns="114275" spcFirstLastPara="1" rIns="114275" wrap="square" tIns="114275">
            <a:normAutofit/>
          </a:bodyPr>
          <a:lstStyle>
            <a:lvl1pPr lvl="0" algn="ctr">
              <a:lnSpc>
                <a:spcPct val="100000"/>
              </a:lnSpc>
              <a:spcBef>
                <a:spcPts val="0"/>
              </a:spcBef>
              <a:spcAft>
                <a:spcPts val="0"/>
              </a:spcAft>
              <a:buSzPts val="3500"/>
              <a:buFont typeface="Bricolage Grotesque Medium"/>
              <a:buNone/>
              <a:defRPr b="1" i="1" sz="4800">
                <a:solidFill>
                  <a:schemeClr val="dk1"/>
                </a:solidFill>
                <a:latin typeface="Bricolage Grotesque"/>
                <a:ea typeface="Bricolage Grotesque"/>
                <a:cs typeface="Bricolage Grotesque"/>
                <a:sym typeface="Bricolage Grotesque"/>
              </a:defRPr>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3" name="Google Shape;13;p2"/>
          <p:cNvPicPr preferRelativeResize="0"/>
          <p:nvPr/>
        </p:nvPicPr>
        <p:blipFill>
          <a:blip r:embed="rId2">
            <a:alphaModFix/>
          </a:blip>
          <a:stretch>
            <a:fillRect/>
          </a:stretch>
        </p:blipFill>
        <p:spPr>
          <a:xfrm>
            <a:off x="4099475" y="15636850"/>
            <a:ext cx="2088050" cy="2088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50663" y="3932889"/>
            <a:ext cx="9585900" cy="6981300"/>
          </a:xfrm>
          <a:prstGeom prst="rect">
            <a:avLst/>
          </a:prstGeom>
        </p:spPr>
        <p:txBody>
          <a:bodyPr anchorCtr="0" anchor="b" bIns="114275" lIns="114275" spcFirstLastPara="1" rIns="114275" wrap="square" tIns="114275">
            <a:normAutofit/>
          </a:bodyPr>
          <a:lstStyle>
            <a:lvl1pPr lvl="0" algn="ctr">
              <a:spcBef>
                <a:spcPts val="0"/>
              </a:spcBef>
              <a:spcAft>
                <a:spcPts val="0"/>
              </a:spcAft>
              <a:buSzPts val="15000"/>
              <a:buNone/>
              <a:defRPr sz="15000"/>
            </a:lvl1pPr>
            <a:lvl2pPr lvl="1" algn="ctr">
              <a:spcBef>
                <a:spcPts val="0"/>
              </a:spcBef>
              <a:spcAft>
                <a:spcPts val="0"/>
              </a:spcAft>
              <a:buSzPts val="15000"/>
              <a:buNone/>
              <a:defRPr sz="15000"/>
            </a:lvl2pPr>
            <a:lvl3pPr lvl="2" algn="ctr">
              <a:spcBef>
                <a:spcPts val="0"/>
              </a:spcBef>
              <a:spcAft>
                <a:spcPts val="0"/>
              </a:spcAft>
              <a:buSzPts val="15000"/>
              <a:buNone/>
              <a:defRPr sz="15000"/>
            </a:lvl3pPr>
            <a:lvl4pPr lvl="3" algn="ctr">
              <a:spcBef>
                <a:spcPts val="0"/>
              </a:spcBef>
              <a:spcAft>
                <a:spcPts val="0"/>
              </a:spcAft>
              <a:buSzPts val="15000"/>
              <a:buNone/>
              <a:defRPr sz="15000"/>
            </a:lvl4pPr>
            <a:lvl5pPr lvl="4" algn="ctr">
              <a:spcBef>
                <a:spcPts val="0"/>
              </a:spcBef>
              <a:spcAft>
                <a:spcPts val="0"/>
              </a:spcAft>
              <a:buSzPts val="15000"/>
              <a:buNone/>
              <a:defRPr sz="15000"/>
            </a:lvl5pPr>
            <a:lvl6pPr lvl="5" algn="ctr">
              <a:spcBef>
                <a:spcPts val="0"/>
              </a:spcBef>
              <a:spcAft>
                <a:spcPts val="0"/>
              </a:spcAft>
              <a:buSzPts val="15000"/>
              <a:buNone/>
              <a:defRPr sz="15000"/>
            </a:lvl6pPr>
            <a:lvl7pPr lvl="6" algn="ctr">
              <a:spcBef>
                <a:spcPts val="0"/>
              </a:spcBef>
              <a:spcAft>
                <a:spcPts val="0"/>
              </a:spcAft>
              <a:buSzPts val="15000"/>
              <a:buNone/>
              <a:defRPr sz="15000"/>
            </a:lvl7pPr>
            <a:lvl8pPr lvl="7" algn="ctr">
              <a:spcBef>
                <a:spcPts val="0"/>
              </a:spcBef>
              <a:spcAft>
                <a:spcPts val="0"/>
              </a:spcAft>
              <a:buSzPts val="15000"/>
              <a:buNone/>
              <a:defRPr sz="15000"/>
            </a:lvl8pPr>
            <a:lvl9pPr lvl="8" algn="ctr">
              <a:spcBef>
                <a:spcPts val="0"/>
              </a:spcBef>
              <a:spcAft>
                <a:spcPts val="0"/>
              </a:spcAft>
              <a:buSzPts val="15000"/>
              <a:buNone/>
              <a:defRPr sz="15000"/>
            </a:lvl9pPr>
          </a:lstStyle>
          <a:p>
            <a:r>
              <a:t>xx%</a:t>
            </a:r>
          </a:p>
        </p:txBody>
      </p:sp>
      <p:sp>
        <p:nvSpPr>
          <p:cNvPr id="48" name="Google Shape;48;p11"/>
          <p:cNvSpPr txBox="1"/>
          <p:nvPr>
            <p:ph idx="1" type="body"/>
          </p:nvPr>
        </p:nvSpPr>
        <p:spPr>
          <a:xfrm>
            <a:off x="350663" y="11207911"/>
            <a:ext cx="9585900" cy="4625400"/>
          </a:xfrm>
          <a:prstGeom prst="rect">
            <a:avLst/>
          </a:prstGeom>
        </p:spPr>
        <p:txBody>
          <a:bodyPr anchorCtr="0" anchor="t" bIns="114275" lIns="114275" spcFirstLastPara="1" rIns="114275" wrap="square" tIns="114275">
            <a:normAutofit/>
          </a:bodyPr>
          <a:lstStyle>
            <a:lvl1pPr indent="-374650" lvl="0" marL="457200" algn="ctr">
              <a:spcBef>
                <a:spcPts val="0"/>
              </a:spcBef>
              <a:spcAft>
                <a:spcPts val="0"/>
              </a:spcAft>
              <a:buSzPts val="23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
        <p:nvSpPr>
          <p:cNvPr id="49" name="Google Shape;49;p11"/>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1318050" y="5481638"/>
            <a:ext cx="7650900" cy="2993400"/>
          </a:xfrm>
          <a:prstGeom prst="rect">
            <a:avLst/>
          </a:prstGeom>
        </p:spPr>
        <p:txBody>
          <a:bodyPr anchorCtr="0" anchor="ctr" bIns="114275" lIns="114275" spcFirstLastPara="1" rIns="114275" wrap="square" tIns="114275">
            <a:normAutofit/>
          </a:bodyPr>
          <a:lstStyle>
            <a:lvl1pPr lvl="0" algn="ctr">
              <a:spcBef>
                <a:spcPts val="1600"/>
              </a:spcBef>
              <a:spcAft>
                <a:spcPts val="0"/>
              </a:spcAft>
              <a:buSzPts val="4500"/>
              <a:buFont typeface="Bricolage Grotesque Medium"/>
              <a:buNone/>
              <a:defRPr sz="4500">
                <a:latin typeface="Bricolage Grotesque ExtraBold"/>
                <a:ea typeface="Bricolage Grotesque ExtraBold"/>
                <a:cs typeface="Bricolage Grotesque ExtraBold"/>
                <a:sym typeface="Bricolage Grotesque ExtraBold"/>
              </a:defRPr>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6" name="Google Shape;16;p3"/>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7" name="Google Shape;17;p3"/>
          <p:cNvPicPr preferRelativeResize="0"/>
          <p:nvPr/>
        </p:nvPicPr>
        <p:blipFill>
          <a:blip r:embed="rId2">
            <a:alphaModFix/>
          </a:blip>
          <a:stretch>
            <a:fillRect/>
          </a:stretch>
        </p:blipFill>
        <p:spPr>
          <a:xfrm>
            <a:off x="8132025" y="591425"/>
            <a:ext cx="1399500" cy="1399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50663" y="1582311"/>
            <a:ext cx="9585900" cy="2036400"/>
          </a:xfrm>
          <a:prstGeom prst="rect">
            <a:avLst/>
          </a:prstGeom>
        </p:spPr>
        <p:txBody>
          <a:bodyPr anchorCtr="0" anchor="t" bIns="114275" lIns="114275" spcFirstLastPara="1" rIns="114275" wrap="square" tIns="114275">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0" name="Google Shape;20;p4"/>
          <p:cNvSpPr txBox="1"/>
          <p:nvPr>
            <p:ph idx="1" type="body"/>
          </p:nvPr>
        </p:nvSpPr>
        <p:spPr>
          <a:xfrm>
            <a:off x="350663" y="4097689"/>
            <a:ext cx="9585900" cy="12147300"/>
          </a:xfrm>
          <a:prstGeom prst="rect">
            <a:avLst/>
          </a:prstGeom>
        </p:spPr>
        <p:txBody>
          <a:bodyPr anchorCtr="0" anchor="t" bIns="114275" lIns="114275" spcFirstLastPara="1" rIns="114275" wrap="square" tIns="114275">
            <a:normAutofit/>
          </a:bodyPr>
          <a:lstStyle>
            <a:lvl1pPr indent="-374650" lvl="0" marL="457200">
              <a:spcBef>
                <a:spcPts val="0"/>
              </a:spcBef>
              <a:spcAft>
                <a:spcPts val="0"/>
              </a:spcAft>
              <a:buSzPts val="23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1" name="Google Shape;21;p4"/>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50663" y="1582311"/>
            <a:ext cx="9585900" cy="2036400"/>
          </a:xfrm>
          <a:prstGeom prst="rect">
            <a:avLst/>
          </a:prstGeom>
        </p:spPr>
        <p:txBody>
          <a:bodyPr anchorCtr="0" anchor="t" bIns="114275" lIns="114275" spcFirstLastPara="1" rIns="114275" wrap="square" tIns="114275">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4" name="Google Shape;24;p5"/>
          <p:cNvSpPr txBox="1"/>
          <p:nvPr>
            <p:ph idx="1" type="body"/>
          </p:nvPr>
        </p:nvSpPr>
        <p:spPr>
          <a:xfrm>
            <a:off x="350663" y="4097689"/>
            <a:ext cx="4500000" cy="12147300"/>
          </a:xfrm>
          <a:prstGeom prst="rect">
            <a:avLst/>
          </a:prstGeom>
        </p:spPr>
        <p:txBody>
          <a:bodyPr anchorCtr="0" anchor="t" bIns="114275" lIns="114275" spcFirstLastPara="1" rIns="114275" wrap="square" tIns="114275">
            <a:normAutofit/>
          </a:bodyPr>
          <a:lstStyle>
            <a:lvl1pPr indent="-342900" lvl="0" marL="457200">
              <a:spcBef>
                <a:spcPts val="0"/>
              </a:spcBef>
              <a:spcAft>
                <a:spcPts val="0"/>
              </a:spcAft>
              <a:buSzPts val="1800"/>
              <a:buChar char="●"/>
              <a:defRPr sz="18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5" name="Google Shape;25;p5"/>
          <p:cNvSpPr txBox="1"/>
          <p:nvPr>
            <p:ph idx="2" type="body"/>
          </p:nvPr>
        </p:nvSpPr>
        <p:spPr>
          <a:xfrm>
            <a:off x="5436450" y="4097689"/>
            <a:ext cx="4500000" cy="12147300"/>
          </a:xfrm>
          <a:prstGeom prst="rect">
            <a:avLst/>
          </a:prstGeom>
        </p:spPr>
        <p:txBody>
          <a:bodyPr anchorCtr="0" anchor="t" bIns="114275" lIns="114275" spcFirstLastPara="1" rIns="114275" wrap="square" tIns="114275">
            <a:normAutofit/>
          </a:bodyPr>
          <a:lstStyle>
            <a:lvl1pPr indent="-342900" lvl="0" marL="457200">
              <a:spcBef>
                <a:spcPts val="0"/>
              </a:spcBef>
              <a:spcAft>
                <a:spcPts val="0"/>
              </a:spcAft>
              <a:buSzPts val="1800"/>
              <a:buChar char="●"/>
              <a:defRPr sz="18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6" name="Google Shape;26;p5"/>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50663" y="1582311"/>
            <a:ext cx="9585900" cy="2036400"/>
          </a:xfrm>
          <a:prstGeom prst="rect">
            <a:avLst/>
          </a:prstGeom>
        </p:spPr>
        <p:txBody>
          <a:bodyPr anchorCtr="0" anchor="t" bIns="114275" lIns="114275" spcFirstLastPara="1" rIns="114275" wrap="square" tIns="114275">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9" name="Google Shape;29;p6"/>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50663" y="1975467"/>
            <a:ext cx="3159000" cy="2686800"/>
          </a:xfrm>
          <a:prstGeom prst="rect">
            <a:avLst/>
          </a:prstGeom>
        </p:spPr>
        <p:txBody>
          <a:bodyPr anchorCtr="0" anchor="b" bIns="114275" lIns="114275" spcFirstLastPara="1" rIns="114275" wrap="square" tIns="11427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2" name="Google Shape;32;p7"/>
          <p:cNvSpPr txBox="1"/>
          <p:nvPr>
            <p:ph idx="1" type="body"/>
          </p:nvPr>
        </p:nvSpPr>
        <p:spPr>
          <a:xfrm>
            <a:off x="350663" y="4940800"/>
            <a:ext cx="3159000" cy="11304300"/>
          </a:xfrm>
          <a:prstGeom prst="rect">
            <a:avLst/>
          </a:prstGeom>
        </p:spPr>
        <p:txBody>
          <a:bodyPr anchorCtr="0" anchor="t" bIns="114275" lIns="114275" spcFirstLastPara="1" rIns="114275" wrap="square" tIns="114275">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3" name="Google Shape;33;p7"/>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551531" y="1600533"/>
            <a:ext cx="7163700" cy="14545200"/>
          </a:xfrm>
          <a:prstGeom prst="rect">
            <a:avLst/>
          </a:prstGeom>
        </p:spPr>
        <p:txBody>
          <a:bodyPr anchorCtr="0" anchor="ctr" bIns="114275" lIns="114275" spcFirstLastPara="1" rIns="114275" wrap="square" tIns="11427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36" name="Google Shape;36;p8"/>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5143500" y="-444"/>
            <a:ext cx="5143500" cy="18288000"/>
          </a:xfrm>
          <a:prstGeom prst="rect">
            <a:avLst/>
          </a:prstGeom>
          <a:solidFill>
            <a:schemeClr val="lt2"/>
          </a:solidFill>
          <a:ln>
            <a:noFill/>
          </a:ln>
        </p:spPr>
        <p:txBody>
          <a:bodyPr anchorCtr="0" anchor="ctr" bIns="114275" lIns="114275" spcFirstLastPara="1" rIns="114275" wrap="square" tIns="11427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98688" y="4384622"/>
            <a:ext cx="4551000" cy="5270400"/>
          </a:xfrm>
          <a:prstGeom prst="rect">
            <a:avLst/>
          </a:prstGeom>
        </p:spPr>
        <p:txBody>
          <a:bodyPr anchorCtr="0" anchor="b" bIns="114275" lIns="114275" spcFirstLastPara="1" rIns="114275" wrap="square" tIns="114275">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p:txBody>
      </p:sp>
      <p:sp>
        <p:nvSpPr>
          <p:cNvPr id="40" name="Google Shape;40;p9"/>
          <p:cNvSpPr txBox="1"/>
          <p:nvPr>
            <p:ph idx="1" type="subTitle"/>
          </p:nvPr>
        </p:nvSpPr>
        <p:spPr>
          <a:xfrm>
            <a:off x="298688" y="9966489"/>
            <a:ext cx="4551000" cy="4391700"/>
          </a:xfrm>
          <a:prstGeom prst="rect">
            <a:avLst/>
          </a:prstGeom>
        </p:spPr>
        <p:txBody>
          <a:bodyPr anchorCtr="0" anchor="t" bIns="114275" lIns="114275" spcFirstLastPara="1" rIns="114275" wrap="square" tIns="114275">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41" name="Google Shape;41;p9"/>
          <p:cNvSpPr txBox="1"/>
          <p:nvPr>
            <p:ph idx="2" type="body"/>
          </p:nvPr>
        </p:nvSpPr>
        <p:spPr>
          <a:xfrm>
            <a:off x="5556938" y="2574489"/>
            <a:ext cx="4316700" cy="13138200"/>
          </a:xfrm>
          <a:prstGeom prst="rect">
            <a:avLst/>
          </a:prstGeom>
        </p:spPr>
        <p:txBody>
          <a:bodyPr anchorCtr="0" anchor="ctr" bIns="114275" lIns="114275" spcFirstLastPara="1" rIns="114275" wrap="square" tIns="114275">
            <a:normAutofit/>
          </a:bodyPr>
          <a:lstStyle>
            <a:lvl1pPr indent="-374650" lvl="0" marL="457200">
              <a:spcBef>
                <a:spcPts val="0"/>
              </a:spcBef>
              <a:spcAft>
                <a:spcPts val="0"/>
              </a:spcAft>
              <a:buSzPts val="23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2" name="Google Shape;42;p9"/>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50663" y="15042044"/>
            <a:ext cx="6748500" cy="2151300"/>
          </a:xfrm>
          <a:prstGeom prst="rect">
            <a:avLst/>
          </a:prstGeom>
        </p:spPr>
        <p:txBody>
          <a:bodyPr anchorCtr="0" anchor="ctr" bIns="114275" lIns="114275" spcFirstLastPara="1" rIns="114275" wrap="square" tIns="114275">
            <a:normAutofit/>
          </a:bodyPr>
          <a:lstStyle>
            <a:lvl1pPr indent="-228600" lvl="0" marL="457200">
              <a:lnSpc>
                <a:spcPct val="100000"/>
              </a:lnSpc>
              <a:spcBef>
                <a:spcPts val="0"/>
              </a:spcBef>
              <a:spcAft>
                <a:spcPts val="0"/>
              </a:spcAft>
              <a:buSzPts val="2300"/>
              <a:buNone/>
              <a:defRPr/>
            </a:lvl1pPr>
          </a:lstStyle>
          <a:p/>
        </p:txBody>
      </p:sp>
      <p:sp>
        <p:nvSpPr>
          <p:cNvPr id="45" name="Google Shape;45;p10"/>
          <p:cNvSpPr txBox="1"/>
          <p:nvPr>
            <p:ph idx="12" type="sldNum"/>
          </p:nvPr>
        </p:nvSpPr>
        <p:spPr>
          <a:xfrm>
            <a:off x="9531515" y="16580326"/>
            <a:ext cx="617400" cy="1399500"/>
          </a:xfrm>
          <a:prstGeom prst="rect">
            <a:avLst/>
          </a:prstGeom>
        </p:spPr>
        <p:txBody>
          <a:bodyPr anchorCtr="0" anchor="ctr" bIns="114275" lIns="114275" spcFirstLastPara="1" rIns="114275" wrap="square" tIns="1142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5C3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50663" y="1582311"/>
            <a:ext cx="9585900" cy="2036400"/>
          </a:xfrm>
          <a:prstGeom prst="rect">
            <a:avLst/>
          </a:prstGeom>
          <a:noFill/>
          <a:ln>
            <a:noFill/>
          </a:ln>
        </p:spPr>
        <p:txBody>
          <a:bodyPr anchorCtr="0" anchor="t" bIns="114275" lIns="114275" spcFirstLastPara="1" rIns="114275" wrap="square" tIns="114275">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50663" y="4097689"/>
            <a:ext cx="9585900" cy="12147300"/>
          </a:xfrm>
          <a:prstGeom prst="rect">
            <a:avLst/>
          </a:prstGeom>
          <a:noFill/>
          <a:ln>
            <a:noFill/>
          </a:ln>
        </p:spPr>
        <p:txBody>
          <a:bodyPr anchorCtr="0" anchor="t" bIns="114275" lIns="114275" spcFirstLastPara="1" rIns="114275" wrap="square" tIns="114275">
            <a:norm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0"/>
              </a:spcBef>
              <a:spcAft>
                <a:spcPts val="0"/>
              </a:spcAft>
              <a:buClr>
                <a:schemeClr val="dk2"/>
              </a:buClr>
              <a:buSzPts val="1800"/>
              <a:buChar char="○"/>
              <a:defRPr sz="1800">
                <a:solidFill>
                  <a:schemeClr val="dk2"/>
                </a:solidFill>
              </a:defRPr>
            </a:lvl2pPr>
            <a:lvl3pPr indent="-342900" lvl="2" marL="1371600">
              <a:lnSpc>
                <a:spcPct val="115000"/>
              </a:lnSpc>
              <a:spcBef>
                <a:spcPts val="0"/>
              </a:spcBef>
              <a:spcAft>
                <a:spcPts val="0"/>
              </a:spcAft>
              <a:buClr>
                <a:schemeClr val="dk2"/>
              </a:buClr>
              <a:buSzPts val="1800"/>
              <a:buChar char="■"/>
              <a:defRPr sz="1800">
                <a:solidFill>
                  <a:schemeClr val="dk2"/>
                </a:solidFill>
              </a:defRPr>
            </a:lvl3pPr>
            <a:lvl4pPr indent="-342900" lvl="3" marL="1828800">
              <a:lnSpc>
                <a:spcPct val="115000"/>
              </a:lnSpc>
              <a:spcBef>
                <a:spcPts val="0"/>
              </a:spcBef>
              <a:spcAft>
                <a:spcPts val="0"/>
              </a:spcAft>
              <a:buClr>
                <a:schemeClr val="dk2"/>
              </a:buClr>
              <a:buSzPts val="1800"/>
              <a:buChar char="●"/>
              <a:defRPr sz="1800">
                <a:solidFill>
                  <a:schemeClr val="dk2"/>
                </a:solidFill>
              </a:defRPr>
            </a:lvl4pPr>
            <a:lvl5pPr indent="-342900" lvl="4" marL="2286000">
              <a:lnSpc>
                <a:spcPct val="115000"/>
              </a:lnSpc>
              <a:spcBef>
                <a:spcPts val="0"/>
              </a:spcBef>
              <a:spcAft>
                <a:spcPts val="0"/>
              </a:spcAft>
              <a:buClr>
                <a:schemeClr val="dk2"/>
              </a:buClr>
              <a:buSzPts val="1800"/>
              <a:buChar char="○"/>
              <a:defRPr sz="1800">
                <a:solidFill>
                  <a:schemeClr val="dk2"/>
                </a:solidFill>
              </a:defRPr>
            </a:lvl5pPr>
            <a:lvl6pPr indent="-342900" lvl="5" marL="2743200">
              <a:lnSpc>
                <a:spcPct val="115000"/>
              </a:lnSpc>
              <a:spcBef>
                <a:spcPts val="0"/>
              </a:spcBef>
              <a:spcAft>
                <a:spcPts val="0"/>
              </a:spcAft>
              <a:buClr>
                <a:schemeClr val="dk2"/>
              </a:buClr>
              <a:buSzPts val="1800"/>
              <a:buChar char="■"/>
              <a:defRPr sz="1800">
                <a:solidFill>
                  <a:schemeClr val="dk2"/>
                </a:solidFill>
              </a:defRPr>
            </a:lvl6pPr>
            <a:lvl7pPr indent="-342900" lvl="6" marL="3200400">
              <a:lnSpc>
                <a:spcPct val="115000"/>
              </a:lnSpc>
              <a:spcBef>
                <a:spcPts val="0"/>
              </a:spcBef>
              <a:spcAft>
                <a:spcPts val="0"/>
              </a:spcAft>
              <a:buClr>
                <a:schemeClr val="dk2"/>
              </a:buClr>
              <a:buSzPts val="1800"/>
              <a:buChar char="●"/>
              <a:defRPr sz="1800">
                <a:solidFill>
                  <a:schemeClr val="dk2"/>
                </a:solidFill>
              </a:defRPr>
            </a:lvl7pPr>
            <a:lvl8pPr indent="-342900" lvl="7" marL="3657600">
              <a:lnSpc>
                <a:spcPct val="115000"/>
              </a:lnSpc>
              <a:spcBef>
                <a:spcPts val="0"/>
              </a:spcBef>
              <a:spcAft>
                <a:spcPts val="0"/>
              </a:spcAft>
              <a:buClr>
                <a:schemeClr val="dk2"/>
              </a:buClr>
              <a:buSzPts val="1800"/>
              <a:buChar char="○"/>
              <a:defRPr sz="1800">
                <a:solidFill>
                  <a:schemeClr val="dk2"/>
                </a:solidFill>
              </a:defRPr>
            </a:lvl8pPr>
            <a:lvl9pPr indent="-342900" lvl="8" marL="4114800">
              <a:lnSpc>
                <a:spcPct val="115000"/>
              </a:lnSpc>
              <a:spcBef>
                <a:spcPts val="0"/>
              </a:spcBef>
              <a:spcAft>
                <a:spcPts val="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9531515" y="16580326"/>
            <a:ext cx="617400" cy="1399500"/>
          </a:xfrm>
          <a:prstGeom prst="rect">
            <a:avLst/>
          </a:prstGeom>
          <a:noFill/>
          <a:ln>
            <a:noFill/>
          </a:ln>
        </p:spPr>
        <p:txBody>
          <a:bodyPr anchorCtr="0" anchor="ctr" bIns="114275" lIns="114275" spcFirstLastPara="1" rIns="114275" wrap="square" tIns="114275">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8.png"/><Relationship Id="rId10" Type="http://schemas.openxmlformats.org/officeDocument/2006/relationships/image" Target="../media/image14.png"/><Relationship Id="rId9"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1046850" y="-76200"/>
            <a:ext cx="8193300" cy="9588600"/>
          </a:xfrm>
          <a:prstGeom prst="rect">
            <a:avLst/>
          </a:prstGeom>
        </p:spPr>
        <p:txBody>
          <a:bodyPr anchorCtr="0" anchor="ctr" bIns="114275" lIns="114275" spcFirstLastPara="1" rIns="114275" wrap="square" tIns="114275">
            <a:normAutofit/>
          </a:bodyPr>
          <a:lstStyle/>
          <a:p>
            <a:pPr indent="0" lvl="0" marL="0" rtl="0" algn="ctr">
              <a:spcBef>
                <a:spcPts val="0"/>
              </a:spcBef>
              <a:spcAft>
                <a:spcPts val="0"/>
              </a:spcAft>
              <a:buNone/>
            </a:pPr>
            <a:r>
              <a:rPr lang="fr"/>
              <a:t>REVOLTE SOCIAL RIDE </a:t>
            </a:r>
            <a:endParaRPr/>
          </a:p>
          <a:p>
            <a:pPr indent="0" lvl="0" marL="0" rtl="0" algn="ctr">
              <a:spcBef>
                <a:spcPts val="0"/>
              </a:spcBef>
              <a:spcAft>
                <a:spcPts val="0"/>
              </a:spcAft>
              <a:buNone/>
            </a:pPr>
            <a:r>
              <a:rPr lang="fr"/>
              <a:t>°1</a:t>
            </a:r>
            <a:endParaRPr/>
          </a:p>
          <a:p>
            <a:pPr indent="0" lvl="0" marL="0" rtl="0" algn="l">
              <a:spcBef>
                <a:spcPts val="0"/>
              </a:spcBef>
              <a:spcAft>
                <a:spcPts val="0"/>
              </a:spcAft>
              <a:buNone/>
            </a:pPr>
            <a:r>
              <a:t/>
            </a:r>
            <a:endParaRPr/>
          </a:p>
          <a:p>
            <a:pPr indent="0" lvl="0" marL="0" rtl="0" algn="ctr">
              <a:spcBef>
                <a:spcPts val="0"/>
              </a:spcBef>
              <a:spcAft>
                <a:spcPts val="0"/>
              </a:spcAft>
              <a:buNone/>
            </a:pPr>
            <a:r>
              <a:rPr i="1" lang="fr"/>
              <a:t>RÉVOLTÉES</a:t>
            </a:r>
            <a:endParaRPr i="1"/>
          </a:p>
        </p:txBody>
      </p:sp>
      <p:sp>
        <p:nvSpPr>
          <p:cNvPr id="57" name="Google Shape;57;p13"/>
          <p:cNvSpPr txBox="1"/>
          <p:nvPr>
            <p:ph idx="1" type="subTitle"/>
          </p:nvPr>
        </p:nvSpPr>
        <p:spPr>
          <a:xfrm>
            <a:off x="796049" y="12409700"/>
            <a:ext cx="8694900" cy="2818200"/>
          </a:xfrm>
          <a:prstGeom prst="rect">
            <a:avLst/>
          </a:prstGeom>
        </p:spPr>
        <p:txBody>
          <a:bodyPr anchorCtr="0" anchor="t" bIns="114275" lIns="114275" spcFirstLastPara="1" rIns="114275" wrap="square" tIns="114275">
            <a:normAutofit/>
          </a:bodyPr>
          <a:lstStyle/>
          <a:p>
            <a:pPr indent="0" lvl="0" marL="0" rtl="0" algn="ctr">
              <a:spcBef>
                <a:spcPts val="0"/>
              </a:spcBef>
              <a:spcAft>
                <a:spcPts val="0"/>
              </a:spcAft>
              <a:buNone/>
            </a:pPr>
            <a:r>
              <a:rPr lang="fr"/>
              <a:t>De la place des femmes dans les noms de rues de Poitiers  </a:t>
            </a:r>
            <a:endParaRPr/>
          </a:p>
        </p:txBody>
      </p:sp>
      <p:pic>
        <p:nvPicPr>
          <p:cNvPr id="58" name="Google Shape;58;p13"/>
          <p:cNvPicPr preferRelativeResize="0"/>
          <p:nvPr/>
        </p:nvPicPr>
        <p:blipFill>
          <a:blip r:embed="rId3">
            <a:alphaModFix/>
          </a:blip>
          <a:stretch>
            <a:fillRect/>
          </a:stretch>
        </p:blipFill>
        <p:spPr>
          <a:xfrm>
            <a:off x="4548875" y="8591550"/>
            <a:ext cx="3261304" cy="2818200"/>
          </a:xfrm>
          <a:prstGeom prst="rect">
            <a:avLst/>
          </a:prstGeom>
          <a:noFill/>
          <a:ln>
            <a:noFill/>
          </a:ln>
        </p:spPr>
      </p:pic>
      <p:pic>
        <p:nvPicPr>
          <p:cNvPr id="59" name="Google Shape;59;p13"/>
          <p:cNvPicPr preferRelativeResize="0"/>
          <p:nvPr/>
        </p:nvPicPr>
        <p:blipFill>
          <a:blip r:embed="rId3">
            <a:alphaModFix/>
          </a:blip>
          <a:stretch>
            <a:fillRect/>
          </a:stretch>
        </p:blipFill>
        <p:spPr>
          <a:xfrm>
            <a:off x="1641475" y="8777900"/>
            <a:ext cx="3502025" cy="3026200"/>
          </a:xfrm>
          <a:prstGeom prst="rect">
            <a:avLst/>
          </a:prstGeom>
          <a:noFill/>
          <a:ln>
            <a:noFill/>
          </a:ln>
        </p:spPr>
      </p:pic>
      <p:sp>
        <p:nvSpPr>
          <p:cNvPr id="60" name="Google Shape;60;p1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600"/>
              </a:spcBef>
              <a:spcAft>
                <a:spcPts val="400"/>
              </a:spcAft>
              <a:buNone/>
            </a:pPr>
            <a:r>
              <a:rPr lang="fr">
                <a:solidFill>
                  <a:srgbClr val="434343"/>
                </a:solidFill>
              </a:rPr>
              <a:t>57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ph type="title"/>
          </p:nvPr>
        </p:nvSpPr>
        <p:spPr>
          <a:xfrm>
            <a:off x="1444700" y="337875"/>
            <a:ext cx="6896400" cy="30531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sz="5388"/>
              <a:t>Adrienne Bolland</a:t>
            </a:r>
            <a:br>
              <a:rPr lang="fr" sz="5388"/>
            </a:br>
            <a:r>
              <a:rPr lang="fr" sz="5388"/>
              <a:t>1895-1975</a:t>
            </a:r>
            <a:endParaRPr/>
          </a:p>
        </p:txBody>
      </p:sp>
      <p:pic>
        <p:nvPicPr>
          <p:cNvPr id="133" name="Google Shape;133;p22"/>
          <p:cNvPicPr preferRelativeResize="0"/>
          <p:nvPr/>
        </p:nvPicPr>
        <p:blipFill>
          <a:blip r:embed="rId3">
            <a:alphaModFix/>
          </a:blip>
          <a:stretch>
            <a:fillRect/>
          </a:stretch>
        </p:blipFill>
        <p:spPr>
          <a:xfrm>
            <a:off x="2080563" y="3740125"/>
            <a:ext cx="6125876" cy="8446049"/>
          </a:xfrm>
          <a:prstGeom prst="rect">
            <a:avLst/>
          </a:prstGeom>
          <a:noFill/>
          <a:ln>
            <a:noFill/>
          </a:ln>
        </p:spPr>
      </p:pic>
      <p:pic>
        <p:nvPicPr>
          <p:cNvPr id="134" name="Google Shape;134;p22"/>
          <p:cNvPicPr preferRelativeResize="0"/>
          <p:nvPr/>
        </p:nvPicPr>
        <p:blipFill>
          <a:blip r:embed="rId4">
            <a:alphaModFix/>
          </a:blip>
          <a:stretch>
            <a:fillRect/>
          </a:stretch>
        </p:blipFill>
        <p:spPr>
          <a:xfrm>
            <a:off x="1116512" y="12832284"/>
            <a:ext cx="8054023" cy="46144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50550" y="250600"/>
            <a:ext cx="9585900" cy="30531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0"/>
              </a:spcAft>
              <a:buNone/>
            </a:pPr>
            <a:r>
              <a:rPr lang="fr" sz="5388"/>
              <a:t>Maryse Hilsz</a:t>
            </a:r>
            <a:endParaRPr sz="5388"/>
          </a:p>
          <a:p>
            <a:pPr indent="0" lvl="0" marL="0" rtl="0" algn="ctr">
              <a:spcBef>
                <a:spcPts val="1600"/>
              </a:spcBef>
              <a:spcAft>
                <a:spcPts val="400"/>
              </a:spcAft>
              <a:buNone/>
            </a:pPr>
            <a:r>
              <a:rPr lang="fr" sz="5388"/>
              <a:t>1901-1946</a:t>
            </a:r>
            <a:endParaRPr sz="5388"/>
          </a:p>
        </p:txBody>
      </p:sp>
      <p:pic>
        <p:nvPicPr>
          <p:cNvPr id="140" name="Google Shape;140;p23"/>
          <p:cNvPicPr preferRelativeResize="0"/>
          <p:nvPr/>
        </p:nvPicPr>
        <p:blipFill>
          <a:blip r:embed="rId3">
            <a:alphaModFix/>
          </a:blip>
          <a:stretch>
            <a:fillRect/>
          </a:stretch>
        </p:blipFill>
        <p:spPr>
          <a:xfrm>
            <a:off x="472288" y="3845700"/>
            <a:ext cx="9342424" cy="5711226"/>
          </a:xfrm>
          <a:prstGeom prst="rect">
            <a:avLst/>
          </a:prstGeom>
          <a:noFill/>
          <a:ln>
            <a:noFill/>
          </a:ln>
        </p:spPr>
      </p:pic>
      <p:pic>
        <p:nvPicPr>
          <p:cNvPr id="141" name="Google Shape;141;p23"/>
          <p:cNvPicPr preferRelativeResize="0"/>
          <p:nvPr/>
        </p:nvPicPr>
        <p:blipFill>
          <a:blip r:embed="rId4">
            <a:alphaModFix/>
          </a:blip>
          <a:stretch>
            <a:fillRect/>
          </a:stretch>
        </p:blipFill>
        <p:spPr>
          <a:xfrm>
            <a:off x="569537" y="10098925"/>
            <a:ext cx="9147924" cy="65235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50550" y="250600"/>
            <a:ext cx="9585900" cy="30531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0"/>
              </a:spcAft>
              <a:buNone/>
            </a:pPr>
            <a:r>
              <a:rPr lang="fr" sz="5388"/>
              <a:t>Hélène Boucher</a:t>
            </a:r>
            <a:endParaRPr sz="5388"/>
          </a:p>
          <a:p>
            <a:pPr indent="0" lvl="0" marL="0" rtl="0" algn="ctr">
              <a:spcBef>
                <a:spcPts val="1600"/>
              </a:spcBef>
              <a:spcAft>
                <a:spcPts val="400"/>
              </a:spcAft>
              <a:buNone/>
            </a:pPr>
            <a:r>
              <a:rPr lang="fr" sz="5388"/>
              <a:t>1908-1934</a:t>
            </a:r>
            <a:endParaRPr sz="5388"/>
          </a:p>
        </p:txBody>
      </p:sp>
      <p:pic>
        <p:nvPicPr>
          <p:cNvPr id="147" name="Google Shape;147;p24"/>
          <p:cNvPicPr preferRelativeResize="0"/>
          <p:nvPr/>
        </p:nvPicPr>
        <p:blipFill>
          <a:blip r:embed="rId3">
            <a:alphaModFix/>
          </a:blip>
          <a:stretch>
            <a:fillRect/>
          </a:stretch>
        </p:blipFill>
        <p:spPr>
          <a:xfrm>
            <a:off x="569537" y="3303700"/>
            <a:ext cx="9147925" cy="6416331"/>
          </a:xfrm>
          <a:prstGeom prst="rect">
            <a:avLst/>
          </a:prstGeom>
          <a:noFill/>
          <a:ln>
            <a:noFill/>
          </a:ln>
        </p:spPr>
      </p:pic>
      <p:pic>
        <p:nvPicPr>
          <p:cNvPr id="148" name="Google Shape;148;p24"/>
          <p:cNvPicPr preferRelativeResize="0"/>
          <p:nvPr/>
        </p:nvPicPr>
        <p:blipFill>
          <a:blip r:embed="rId4">
            <a:alphaModFix/>
          </a:blip>
          <a:stretch>
            <a:fillRect/>
          </a:stretch>
        </p:blipFill>
        <p:spPr>
          <a:xfrm>
            <a:off x="569525" y="10057000"/>
            <a:ext cx="9147926" cy="6254900"/>
          </a:xfrm>
          <a:prstGeom prst="rect">
            <a:avLst/>
          </a:prstGeom>
          <a:noFill/>
          <a:ln>
            <a:noFill/>
          </a:ln>
        </p:spPr>
      </p:pic>
      <p:sp>
        <p:nvSpPr>
          <p:cNvPr id="149" name="Google Shape;149;p24"/>
          <p:cNvSpPr txBox="1"/>
          <p:nvPr/>
        </p:nvSpPr>
        <p:spPr>
          <a:xfrm>
            <a:off x="569550" y="16648875"/>
            <a:ext cx="9147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 sz="2000">
                <a:latin typeface="Bricolage Grotesque"/>
                <a:ea typeface="Bricolage Grotesque"/>
                <a:cs typeface="Bricolage Grotesque"/>
                <a:sym typeface="Bricolage Grotesque"/>
              </a:rPr>
              <a:t>Hélène Boucher en compagnie d’Adrienne Bolland à Mont-de-Marsan, le 21 juin 1931. </a:t>
            </a:r>
            <a:endParaRPr i="1" sz="2000">
              <a:latin typeface="Bricolage Grotesque"/>
              <a:ea typeface="Bricolage Grotesque"/>
              <a:cs typeface="Bricolage Grotesque"/>
              <a:sym typeface="Bricolage Grotesq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type="title"/>
          </p:nvPr>
        </p:nvSpPr>
        <p:spPr>
          <a:xfrm>
            <a:off x="350550" y="250600"/>
            <a:ext cx="9585900" cy="30531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0"/>
              </a:spcAft>
              <a:buNone/>
            </a:pPr>
            <a:r>
              <a:rPr lang="fr" sz="5388"/>
              <a:t>Jacqueline Auriol</a:t>
            </a:r>
            <a:endParaRPr sz="5388"/>
          </a:p>
          <a:p>
            <a:pPr indent="0" lvl="0" marL="0" rtl="0" algn="ctr">
              <a:spcBef>
                <a:spcPts val="1600"/>
              </a:spcBef>
              <a:spcAft>
                <a:spcPts val="400"/>
              </a:spcAft>
              <a:buNone/>
            </a:pPr>
            <a:r>
              <a:rPr lang="fr" sz="5388"/>
              <a:t>1917-2000</a:t>
            </a:r>
            <a:endParaRPr sz="5388"/>
          </a:p>
        </p:txBody>
      </p:sp>
      <p:pic>
        <p:nvPicPr>
          <p:cNvPr id="155" name="Google Shape;155;p25"/>
          <p:cNvPicPr preferRelativeResize="0"/>
          <p:nvPr/>
        </p:nvPicPr>
        <p:blipFill>
          <a:blip r:embed="rId3">
            <a:alphaModFix/>
          </a:blip>
          <a:stretch>
            <a:fillRect/>
          </a:stretch>
        </p:blipFill>
        <p:spPr>
          <a:xfrm>
            <a:off x="569538" y="3303700"/>
            <a:ext cx="9147924" cy="5753028"/>
          </a:xfrm>
          <a:prstGeom prst="rect">
            <a:avLst/>
          </a:prstGeom>
          <a:noFill/>
          <a:ln>
            <a:noFill/>
          </a:ln>
        </p:spPr>
      </p:pic>
      <p:pic>
        <p:nvPicPr>
          <p:cNvPr id="156" name="Google Shape;156;p25"/>
          <p:cNvPicPr preferRelativeResize="0"/>
          <p:nvPr/>
        </p:nvPicPr>
        <p:blipFill>
          <a:blip r:embed="rId4">
            <a:alphaModFix/>
          </a:blip>
          <a:stretch>
            <a:fillRect/>
          </a:stretch>
        </p:blipFill>
        <p:spPr>
          <a:xfrm>
            <a:off x="949177" y="9573275"/>
            <a:ext cx="8388650" cy="79886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1318050" y="439000"/>
            <a:ext cx="7050900" cy="29934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2ème  arrêt : Jardin du Golf</a:t>
            </a:r>
            <a:endParaRPr/>
          </a:p>
        </p:txBody>
      </p:sp>
      <p:pic>
        <p:nvPicPr>
          <p:cNvPr id="162" name="Google Shape;162;p26"/>
          <p:cNvPicPr preferRelativeResize="0"/>
          <p:nvPr/>
        </p:nvPicPr>
        <p:blipFill>
          <a:blip r:embed="rId3">
            <a:alphaModFix/>
          </a:blip>
          <a:stretch>
            <a:fillRect/>
          </a:stretch>
        </p:blipFill>
        <p:spPr>
          <a:xfrm>
            <a:off x="950908" y="4389783"/>
            <a:ext cx="8385200" cy="11511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350550" y="250600"/>
            <a:ext cx="9585900" cy="30531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0"/>
              </a:spcAft>
              <a:buNone/>
            </a:pPr>
            <a:r>
              <a:rPr lang="fr" sz="5388"/>
              <a:t>Alice Milliat</a:t>
            </a:r>
            <a:endParaRPr sz="5388"/>
          </a:p>
          <a:p>
            <a:pPr indent="0" lvl="0" marL="0" rtl="0" algn="ctr">
              <a:spcBef>
                <a:spcPts val="1600"/>
              </a:spcBef>
              <a:spcAft>
                <a:spcPts val="400"/>
              </a:spcAft>
              <a:buNone/>
            </a:pPr>
            <a:r>
              <a:rPr lang="fr" sz="5388"/>
              <a:t>1884-1957</a:t>
            </a:r>
            <a:endParaRPr sz="5388"/>
          </a:p>
        </p:txBody>
      </p:sp>
      <p:pic>
        <p:nvPicPr>
          <p:cNvPr id="168" name="Google Shape;168;p27"/>
          <p:cNvPicPr preferRelativeResize="0"/>
          <p:nvPr/>
        </p:nvPicPr>
        <p:blipFill>
          <a:blip r:embed="rId3">
            <a:alphaModFix/>
          </a:blip>
          <a:stretch>
            <a:fillRect/>
          </a:stretch>
        </p:blipFill>
        <p:spPr>
          <a:xfrm>
            <a:off x="2571750" y="3303700"/>
            <a:ext cx="5143500" cy="5638800"/>
          </a:xfrm>
          <a:prstGeom prst="rect">
            <a:avLst/>
          </a:prstGeom>
          <a:noFill/>
          <a:ln>
            <a:noFill/>
          </a:ln>
        </p:spPr>
      </p:pic>
      <p:pic>
        <p:nvPicPr>
          <p:cNvPr id="169" name="Google Shape;169;p27"/>
          <p:cNvPicPr preferRelativeResize="0"/>
          <p:nvPr/>
        </p:nvPicPr>
        <p:blipFill>
          <a:blip r:embed="rId4">
            <a:alphaModFix/>
          </a:blip>
          <a:stretch>
            <a:fillRect/>
          </a:stretch>
        </p:blipFill>
        <p:spPr>
          <a:xfrm>
            <a:off x="752475" y="10242063"/>
            <a:ext cx="8782050" cy="5133975"/>
          </a:xfrm>
          <a:prstGeom prst="rect">
            <a:avLst/>
          </a:prstGeom>
          <a:noFill/>
          <a:ln>
            <a:noFill/>
          </a:ln>
        </p:spPr>
      </p:pic>
      <p:sp>
        <p:nvSpPr>
          <p:cNvPr id="170" name="Google Shape;170;p27"/>
          <p:cNvSpPr txBox="1"/>
          <p:nvPr/>
        </p:nvSpPr>
        <p:spPr>
          <a:xfrm>
            <a:off x="932875" y="15476550"/>
            <a:ext cx="8290200" cy="2043900"/>
          </a:xfrm>
          <a:prstGeom prst="rect">
            <a:avLst/>
          </a:prstGeom>
          <a:noFill/>
          <a:ln>
            <a:noFill/>
          </a:ln>
        </p:spPr>
        <p:txBody>
          <a:bodyPr anchorCtr="0" anchor="t" bIns="91425" lIns="91425" spcFirstLastPara="1" rIns="91425" wrap="square" tIns="91425">
            <a:spAutoFit/>
          </a:bodyPr>
          <a:lstStyle/>
          <a:p>
            <a:pPr indent="0" lvl="0" marL="0" rtl="0" algn="just">
              <a:lnSpc>
                <a:spcPct val="170000"/>
              </a:lnSpc>
              <a:spcBef>
                <a:spcPts val="0"/>
              </a:spcBef>
              <a:spcAft>
                <a:spcPts val="0"/>
              </a:spcAft>
              <a:buNone/>
            </a:pPr>
            <a:r>
              <a:rPr i="1" lang="fr" sz="2000">
                <a:solidFill>
                  <a:schemeClr val="dk1"/>
                </a:solidFill>
                <a:latin typeface="Bricolage Grotesque"/>
                <a:ea typeface="Bricolage Grotesque"/>
                <a:cs typeface="Bricolage Grotesque"/>
                <a:sym typeface="Bricolage Grotesque"/>
              </a:rPr>
              <a:t>Alice Milliat, membre du jury des épreuves d’athlétismes aux Jeux Olympiques d’Amsterdam en 1928</a:t>
            </a:r>
            <a:endParaRPr i="1" sz="2000">
              <a:solidFill>
                <a:schemeClr val="dk1"/>
              </a:solidFill>
              <a:latin typeface="Bricolage Grotesque"/>
              <a:ea typeface="Bricolage Grotesque"/>
              <a:cs typeface="Bricolage Grotesque"/>
              <a:sym typeface="Bricolage Grotesque"/>
            </a:endParaRPr>
          </a:p>
          <a:p>
            <a:pPr indent="0" lvl="0" marL="0" rtl="0" algn="l">
              <a:lnSpc>
                <a:spcPct val="115000"/>
              </a:lnSpc>
              <a:spcBef>
                <a:spcPts val="2700"/>
              </a:spcBef>
              <a:spcAft>
                <a:spcPts val="0"/>
              </a:spcAft>
              <a:buNone/>
            </a:pPr>
            <a:r>
              <a:t/>
            </a:r>
            <a:endParaRPr sz="750">
              <a:solidFill>
                <a:schemeClr val="dk1"/>
              </a:solidFill>
            </a:endParaRPr>
          </a:p>
          <a:p>
            <a:pPr indent="0" lvl="0" marL="0" rtl="0" algn="l">
              <a:lnSpc>
                <a:spcPct val="115000"/>
              </a:lnSpc>
              <a:spcBef>
                <a:spcPts val="1700"/>
              </a:spcBef>
              <a:spcAft>
                <a:spcPts val="1700"/>
              </a:spcAft>
              <a:buNone/>
            </a:pPr>
            <a:r>
              <a:t/>
            </a:r>
            <a:endParaRPr sz="75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ph type="title"/>
          </p:nvPr>
        </p:nvSpPr>
        <p:spPr>
          <a:xfrm>
            <a:off x="1112100" y="641913"/>
            <a:ext cx="7650900" cy="29934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De l’importance de nommer</a:t>
            </a:r>
            <a:endParaRPr/>
          </a:p>
        </p:txBody>
      </p:sp>
      <p:pic>
        <p:nvPicPr>
          <p:cNvPr id="176" name="Google Shape;176;p28"/>
          <p:cNvPicPr preferRelativeResize="0"/>
          <p:nvPr/>
        </p:nvPicPr>
        <p:blipFill>
          <a:blip r:embed="rId3">
            <a:alphaModFix/>
          </a:blip>
          <a:stretch>
            <a:fillRect/>
          </a:stretch>
        </p:blipFill>
        <p:spPr>
          <a:xfrm>
            <a:off x="152400" y="5358063"/>
            <a:ext cx="9982200" cy="6722048"/>
          </a:xfrm>
          <a:prstGeom prst="rect">
            <a:avLst/>
          </a:prstGeom>
          <a:noFill/>
          <a:ln>
            <a:noFill/>
          </a:ln>
        </p:spPr>
      </p:pic>
      <p:sp>
        <p:nvSpPr>
          <p:cNvPr id="177" name="Google Shape;177;p28"/>
          <p:cNvSpPr txBox="1"/>
          <p:nvPr/>
        </p:nvSpPr>
        <p:spPr>
          <a:xfrm>
            <a:off x="388725" y="12335850"/>
            <a:ext cx="9745800" cy="1520700"/>
          </a:xfrm>
          <a:prstGeom prst="rect">
            <a:avLst/>
          </a:prstGeom>
          <a:noFill/>
          <a:ln>
            <a:noFill/>
          </a:ln>
        </p:spPr>
        <p:txBody>
          <a:bodyPr anchorCtr="0" anchor="t" bIns="91425" lIns="91425" spcFirstLastPara="1" rIns="91425" wrap="square" tIns="91425">
            <a:spAutoFit/>
          </a:bodyPr>
          <a:lstStyle/>
          <a:p>
            <a:pPr indent="0" lvl="0" marL="0" rtl="0" algn="just">
              <a:lnSpc>
                <a:spcPct val="170000"/>
              </a:lnSpc>
              <a:spcBef>
                <a:spcPts val="0"/>
              </a:spcBef>
              <a:spcAft>
                <a:spcPts val="0"/>
              </a:spcAft>
              <a:buNone/>
            </a:pPr>
            <a:r>
              <a:rPr i="1" lang="fr" sz="2000">
                <a:solidFill>
                  <a:schemeClr val="dk1"/>
                </a:solidFill>
                <a:latin typeface="Bricolage Grotesque"/>
                <a:ea typeface="Bricolage Grotesque"/>
                <a:cs typeface="Bricolage Grotesque"/>
                <a:sym typeface="Bricolage Grotesque"/>
              </a:rPr>
              <a:t>Emplacement des 57 rues portant le nom d’une femme à Poitiers</a:t>
            </a:r>
            <a:endParaRPr i="1" sz="2000">
              <a:solidFill>
                <a:schemeClr val="dk1"/>
              </a:solidFill>
              <a:latin typeface="Bricolage Grotesque"/>
              <a:ea typeface="Bricolage Grotesque"/>
              <a:cs typeface="Bricolage Grotesque"/>
              <a:sym typeface="Bricolage Grotesque"/>
            </a:endParaRPr>
          </a:p>
          <a:p>
            <a:pPr indent="0" lvl="0" marL="0" rtl="0" algn="l">
              <a:lnSpc>
                <a:spcPct val="115000"/>
              </a:lnSpc>
              <a:spcBef>
                <a:spcPts val="2700"/>
              </a:spcBef>
              <a:spcAft>
                <a:spcPts val="0"/>
              </a:spcAft>
              <a:buNone/>
            </a:pPr>
            <a:r>
              <a:t/>
            </a:r>
            <a:endParaRPr sz="750">
              <a:solidFill>
                <a:schemeClr val="dk1"/>
              </a:solidFill>
            </a:endParaRPr>
          </a:p>
          <a:p>
            <a:pPr indent="0" lvl="0" marL="0" rtl="0" algn="l">
              <a:lnSpc>
                <a:spcPct val="115000"/>
              </a:lnSpc>
              <a:spcBef>
                <a:spcPts val="1700"/>
              </a:spcBef>
              <a:spcAft>
                <a:spcPts val="1700"/>
              </a:spcAft>
              <a:buNone/>
            </a:pPr>
            <a:r>
              <a:t/>
            </a:r>
            <a:endParaRPr sz="75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ph type="title"/>
          </p:nvPr>
        </p:nvSpPr>
        <p:spPr>
          <a:xfrm>
            <a:off x="1318050" y="439000"/>
            <a:ext cx="7050900" cy="29934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3ème  arrêt : La Mérigotte</a:t>
            </a:r>
            <a:endParaRPr/>
          </a:p>
        </p:txBody>
      </p:sp>
      <p:pic>
        <p:nvPicPr>
          <p:cNvPr id="183" name="Google Shape;183;p29"/>
          <p:cNvPicPr preferRelativeResize="0"/>
          <p:nvPr/>
        </p:nvPicPr>
        <p:blipFill>
          <a:blip r:embed="rId3">
            <a:alphaModFix/>
          </a:blip>
          <a:stretch>
            <a:fillRect/>
          </a:stretch>
        </p:blipFill>
        <p:spPr>
          <a:xfrm rot="5400000">
            <a:off x="-1831425" y="6372712"/>
            <a:ext cx="13949850" cy="7560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ph type="title"/>
          </p:nvPr>
        </p:nvSpPr>
        <p:spPr>
          <a:xfrm>
            <a:off x="1318050" y="439000"/>
            <a:ext cx="7050900" cy="29934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0"/>
              </a:spcAft>
              <a:buNone/>
            </a:pPr>
            <a:r>
              <a:rPr lang="fr"/>
              <a:t>France Bloch - Sérazin</a:t>
            </a:r>
            <a:endParaRPr/>
          </a:p>
          <a:p>
            <a:pPr indent="0" lvl="0" marL="0" rtl="0" algn="ctr">
              <a:spcBef>
                <a:spcPts val="1600"/>
              </a:spcBef>
              <a:spcAft>
                <a:spcPts val="400"/>
              </a:spcAft>
              <a:buNone/>
            </a:pPr>
            <a:r>
              <a:rPr lang="fr"/>
              <a:t>1913-1943</a:t>
            </a:r>
            <a:endParaRPr/>
          </a:p>
        </p:txBody>
      </p:sp>
      <p:pic>
        <p:nvPicPr>
          <p:cNvPr id="189" name="Google Shape;189;p30"/>
          <p:cNvPicPr preferRelativeResize="0"/>
          <p:nvPr/>
        </p:nvPicPr>
        <p:blipFill>
          <a:blip r:embed="rId3">
            <a:alphaModFix/>
          </a:blip>
          <a:stretch>
            <a:fillRect/>
          </a:stretch>
        </p:blipFill>
        <p:spPr>
          <a:xfrm>
            <a:off x="849137" y="3244276"/>
            <a:ext cx="8588726" cy="6065175"/>
          </a:xfrm>
          <a:prstGeom prst="rect">
            <a:avLst/>
          </a:prstGeom>
          <a:noFill/>
          <a:ln>
            <a:noFill/>
          </a:ln>
        </p:spPr>
      </p:pic>
      <p:pic>
        <p:nvPicPr>
          <p:cNvPr id="190" name="Google Shape;190;p30"/>
          <p:cNvPicPr preferRelativeResize="0"/>
          <p:nvPr/>
        </p:nvPicPr>
        <p:blipFill>
          <a:blip r:embed="rId4">
            <a:alphaModFix/>
          </a:blip>
          <a:stretch>
            <a:fillRect/>
          </a:stretch>
        </p:blipFill>
        <p:spPr>
          <a:xfrm>
            <a:off x="2403700" y="9887950"/>
            <a:ext cx="5479599" cy="7347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1"/>
          <p:cNvSpPr txBox="1"/>
          <p:nvPr>
            <p:ph type="title"/>
          </p:nvPr>
        </p:nvSpPr>
        <p:spPr>
          <a:xfrm>
            <a:off x="1318050" y="543672"/>
            <a:ext cx="7650900" cy="22437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0"/>
              </a:spcAft>
              <a:buNone/>
            </a:pPr>
            <a:r>
              <a:rPr lang="fr"/>
              <a:t>Elsa Triolet</a:t>
            </a:r>
            <a:endParaRPr/>
          </a:p>
          <a:p>
            <a:pPr indent="0" lvl="0" marL="0" rtl="0" algn="ctr">
              <a:spcBef>
                <a:spcPts val="1600"/>
              </a:spcBef>
              <a:spcAft>
                <a:spcPts val="400"/>
              </a:spcAft>
              <a:buNone/>
            </a:pPr>
            <a:r>
              <a:rPr lang="fr"/>
              <a:t>1896-1970 </a:t>
            </a:r>
            <a:endParaRPr/>
          </a:p>
        </p:txBody>
      </p:sp>
      <p:pic>
        <p:nvPicPr>
          <p:cNvPr id="196" name="Google Shape;196;p31"/>
          <p:cNvPicPr preferRelativeResize="0"/>
          <p:nvPr/>
        </p:nvPicPr>
        <p:blipFill>
          <a:blip r:embed="rId3">
            <a:alphaModFix/>
          </a:blip>
          <a:stretch>
            <a:fillRect/>
          </a:stretch>
        </p:blipFill>
        <p:spPr>
          <a:xfrm>
            <a:off x="1318050" y="4604621"/>
            <a:ext cx="7650900" cy="115352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712675" y="715050"/>
            <a:ext cx="8524200" cy="2570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360000" spcFirstLastPara="1" rIns="246725" wrap="square" tIns="91425">
            <a:noAutofit/>
          </a:bodyPr>
          <a:lstStyle/>
          <a:p>
            <a:pPr indent="0" lvl="0" marL="0" marR="0" rtl="0" algn="just">
              <a:spcBef>
                <a:spcPts val="0"/>
              </a:spcBef>
              <a:spcAft>
                <a:spcPts val="0"/>
              </a:spcAft>
              <a:buNone/>
            </a:pPr>
            <a:r>
              <a:rPr i="1" lang="fr" sz="3820">
                <a:solidFill>
                  <a:schemeClr val="dk1"/>
                </a:solidFill>
                <a:latin typeface="Nunito Medium"/>
                <a:ea typeface="Nunito Medium"/>
                <a:cs typeface="Nunito Medium"/>
                <a:sym typeface="Nunito Medium"/>
              </a:rPr>
              <a:t>Je voudrais trop faire une visite de la ville en ne passant que par des rues avec des noms de femmes !</a:t>
            </a:r>
            <a:endParaRPr>
              <a:latin typeface="Nunito Medium"/>
              <a:ea typeface="Nunito Medium"/>
              <a:cs typeface="Nunito Medium"/>
              <a:sym typeface="Nunito Medium"/>
            </a:endParaRPr>
          </a:p>
        </p:txBody>
      </p:sp>
      <p:grpSp>
        <p:nvGrpSpPr>
          <p:cNvPr id="66" name="Google Shape;66;p14"/>
          <p:cNvGrpSpPr/>
          <p:nvPr/>
        </p:nvGrpSpPr>
        <p:grpSpPr>
          <a:xfrm>
            <a:off x="3849925" y="3710750"/>
            <a:ext cx="5753700" cy="4903200"/>
            <a:chOff x="3849925" y="5158550"/>
            <a:chExt cx="5753700" cy="4903200"/>
          </a:xfrm>
        </p:grpSpPr>
        <p:sp>
          <p:nvSpPr>
            <p:cNvPr id="67" name="Google Shape;67;p14"/>
            <p:cNvSpPr/>
            <p:nvPr/>
          </p:nvSpPr>
          <p:spPr>
            <a:xfrm>
              <a:off x="3849925" y="5158550"/>
              <a:ext cx="5753700" cy="4903200"/>
            </a:xfrm>
            <a:prstGeom prst="roundRect">
              <a:avLst>
                <a:gd fmla="val 16667" name="adj"/>
              </a:avLst>
            </a:prstGeom>
            <a:solidFill>
              <a:srgbClr val="40DE6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a pixelated image of a cat standing on its hind legs with its arms outstretched . (fourni par Tenor)" id="68" name="Google Shape;68;p14"/>
            <p:cNvPicPr preferRelativeResize="0"/>
            <p:nvPr/>
          </p:nvPicPr>
          <p:blipFill>
            <a:blip r:embed="rId3">
              <a:alphaModFix/>
            </a:blip>
            <a:stretch>
              <a:fillRect/>
            </a:stretch>
          </p:blipFill>
          <p:spPr>
            <a:xfrm>
              <a:off x="4532113" y="5653125"/>
              <a:ext cx="4389325" cy="4184000"/>
            </a:xfrm>
            <a:prstGeom prst="rect">
              <a:avLst/>
            </a:prstGeom>
            <a:noFill/>
            <a:ln>
              <a:noFill/>
            </a:ln>
          </p:spPr>
        </p:pic>
      </p:grpSp>
      <p:sp>
        <p:nvSpPr>
          <p:cNvPr id="69" name="Google Shape;69;p14"/>
          <p:cNvSpPr/>
          <p:nvPr/>
        </p:nvSpPr>
        <p:spPr>
          <a:xfrm>
            <a:off x="5908225" y="9039550"/>
            <a:ext cx="3695400" cy="1084200"/>
          </a:xfrm>
          <a:prstGeom prst="roundRect">
            <a:avLst>
              <a:gd fmla="val 16667" name="adj"/>
            </a:avLst>
          </a:prstGeom>
          <a:solidFill>
            <a:srgbClr val="40DE6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fr" sz="3820">
                <a:solidFill>
                  <a:schemeClr val="dk1"/>
                </a:solidFill>
                <a:latin typeface="Nunito Medium"/>
                <a:ea typeface="Nunito Medium"/>
                <a:cs typeface="Nunito Medium"/>
                <a:sym typeface="Nunito Medium"/>
              </a:rPr>
              <a:t> Lessgooo !!</a:t>
            </a:r>
            <a:endParaRPr>
              <a:latin typeface="Nunito Medium"/>
              <a:ea typeface="Nunito Medium"/>
              <a:cs typeface="Nunito Medium"/>
              <a:sym typeface="Nunito Medium"/>
            </a:endParaRPr>
          </a:p>
        </p:txBody>
      </p:sp>
      <p:sp>
        <p:nvSpPr>
          <p:cNvPr id="70" name="Google Shape;70;p14"/>
          <p:cNvSpPr/>
          <p:nvPr/>
        </p:nvSpPr>
        <p:spPr>
          <a:xfrm>
            <a:off x="712675" y="10688500"/>
            <a:ext cx="5475000" cy="126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i="1" lang="fr" sz="3820">
                <a:solidFill>
                  <a:schemeClr val="dk1"/>
                </a:solidFill>
                <a:latin typeface="Nunito Medium"/>
                <a:ea typeface="Nunito Medium"/>
                <a:cs typeface="Nunito Medium"/>
                <a:sym typeface="Nunito Medium"/>
              </a:rPr>
              <a:t> Bon je viens de check.</a:t>
            </a:r>
            <a:endParaRPr>
              <a:latin typeface="Nunito Medium"/>
              <a:ea typeface="Nunito Medium"/>
              <a:cs typeface="Nunito Medium"/>
              <a:sym typeface="Nunito Medium"/>
            </a:endParaRPr>
          </a:p>
        </p:txBody>
      </p:sp>
      <p:sp>
        <p:nvSpPr>
          <p:cNvPr id="71" name="Google Shape;71;p14"/>
          <p:cNvSpPr/>
          <p:nvPr/>
        </p:nvSpPr>
        <p:spPr>
          <a:xfrm>
            <a:off x="5908225" y="14719000"/>
            <a:ext cx="3695400" cy="1084200"/>
          </a:xfrm>
          <a:prstGeom prst="roundRect">
            <a:avLst>
              <a:gd fmla="val 16667" name="adj"/>
            </a:avLst>
          </a:prstGeom>
          <a:solidFill>
            <a:srgbClr val="40DE6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fr" sz="3820">
                <a:solidFill>
                  <a:schemeClr val="dk1"/>
                </a:solidFill>
                <a:latin typeface="Nunito Medium"/>
                <a:ea typeface="Nunito Medium"/>
                <a:cs typeface="Nunito Medium"/>
                <a:sym typeface="Nunito Medium"/>
              </a:rPr>
              <a:t> Ah ouais ?</a:t>
            </a:r>
            <a:endParaRPr>
              <a:latin typeface="Nunito Medium"/>
              <a:ea typeface="Nunito Medium"/>
              <a:cs typeface="Nunito Medium"/>
              <a:sym typeface="Nunito Medium"/>
            </a:endParaRPr>
          </a:p>
        </p:txBody>
      </p:sp>
      <p:sp>
        <p:nvSpPr>
          <p:cNvPr id="72" name="Google Shape;72;p14"/>
          <p:cNvSpPr/>
          <p:nvPr/>
        </p:nvSpPr>
        <p:spPr>
          <a:xfrm>
            <a:off x="712675" y="12515950"/>
            <a:ext cx="8524200" cy="1638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179999" marR="279232" rtl="0" algn="just">
              <a:spcBef>
                <a:spcPts val="0"/>
              </a:spcBef>
              <a:spcAft>
                <a:spcPts val="0"/>
              </a:spcAft>
              <a:buNone/>
            </a:pPr>
            <a:r>
              <a:rPr i="1" lang="fr" sz="3820">
                <a:solidFill>
                  <a:schemeClr val="dk1"/>
                </a:solidFill>
                <a:latin typeface="Nunito Medium"/>
                <a:ea typeface="Nunito Medium"/>
                <a:cs typeface="Nunito Medium"/>
                <a:sym typeface="Nunito Medium"/>
              </a:rPr>
              <a:t>Force est de constater que ça va pas être possible…</a:t>
            </a:r>
            <a:endParaRPr>
              <a:latin typeface="Nunito Medium"/>
              <a:ea typeface="Nunito Medium"/>
              <a:cs typeface="Nunito Medium"/>
              <a:sym typeface="Nunito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p:tgtEl>
                                          <p:spTgt spid="6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300"/>
                                        <p:tgtEl>
                                          <p:spTgt spid="66"/>
                                        </p:tgtEl>
                                        <p:attrNameLst>
                                          <p:attrName>ppt_x</p:attrName>
                                        </p:attrNameLst>
                                      </p:cBhvr>
                                      <p:tavLst>
                                        <p:tav fmla="" tm="0">
                                          <p:val>
                                            <p:strVal val="#ppt_x+1"/>
                                          </p:val>
                                        </p:tav>
                                        <p:tav fmla="" tm="100000">
                                          <p:val>
                                            <p:strVal val="#ppt_x"/>
                                          </p:val>
                                        </p:tav>
                                      </p:tavLst>
                                    </p:anim>
                                  </p:childTnLst>
                                </p:cTn>
                              </p:par>
                            </p:childTnLst>
                          </p:cTn>
                        </p:par>
                        <p:par>
                          <p:cTn fill="hold">
                            <p:stCondLst>
                              <p:cond delay="2300"/>
                            </p:stCondLst>
                            <p:childTnLst>
                              <p:par>
                                <p:cTn fill="hold" nodeType="afterEffect" presetClass="entr" presetID="2" presetSubtype="2">
                                  <p:stCondLst>
                                    <p:cond delay="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1000"/>
                                        <p:tgtEl>
                                          <p:spTgt spid="69"/>
                                        </p:tgtEl>
                                        <p:attrNameLst>
                                          <p:attrName>ppt_x</p:attrName>
                                        </p:attrNameLst>
                                      </p:cBhvr>
                                      <p:tavLst>
                                        <p:tav fmla="" tm="0">
                                          <p:val>
                                            <p:strVal val="#ppt_x+1"/>
                                          </p:val>
                                        </p:tav>
                                        <p:tav fmla="" tm="100000">
                                          <p:val>
                                            <p:strVal val="#ppt_x"/>
                                          </p:val>
                                        </p:tav>
                                      </p:tavLst>
                                    </p:anim>
                                  </p:childTnLst>
                                </p:cTn>
                              </p:par>
                            </p:childTnLst>
                          </p:cTn>
                        </p:par>
                        <p:par>
                          <p:cTn fill="hold">
                            <p:stCondLst>
                              <p:cond delay="3300"/>
                            </p:stCondLst>
                            <p:childTnLst>
                              <p:par>
                                <p:cTn fill="hold" nodeType="afterEffect" presetClass="entr" presetID="2" presetSubtype="8">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1000"/>
                                        <p:tgtEl>
                                          <p:spTgt spid="70"/>
                                        </p:tgtEl>
                                        <p:attrNameLst>
                                          <p:attrName>ppt_x</p:attrName>
                                        </p:attrNameLst>
                                      </p:cBhvr>
                                      <p:tavLst>
                                        <p:tav fmla="" tm="0">
                                          <p:val>
                                            <p:strVal val="#ppt_x-1"/>
                                          </p:val>
                                        </p:tav>
                                        <p:tav fmla="" tm="100000">
                                          <p:val>
                                            <p:strVal val="#ppt_x"/>
                                          </p:val>
                                        </p:tav>
                                      </p:tavLst>
                                    </p:anim>
                                  </p:childTnLst>
                                </p:cTn>
                              </p:par>
                            </p:childTnLst>
                          </p:cTn>
                        </p:par>
                        <p:par>
                          <p:cTn fill="hold">
                            <p:stCondLst>
                              <p:cond delay="4300"/>
                            </p:stCondLst>
                            <p:childTnLst>
                              <p:par>
                                <p:cTn fill="hold" nodeType="afterEffect" presetClass="entr" presetID="2" presetSubtype="8">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ppt_x</p:attrName>
                                        </p:attrNameLst>
                                      </p:cBhvr>
                                      <p:tavLst>
                                        <p:tav fmla="" tm="0">
                                          <p:val>
                                            <p:strVal val="#ppt_x-1"/>
                                          </p:val>
                                        </p:tav>
                                        <p:tav fmla="" tm="100000">
                                          <p:val>
                                            <p:strVal val="#ppt_x"/>
                                          </p:val>
                                        </p:tav>
                                      </p:tavLst>
                                    </p:anim>
                                  </p:childTnLst>
                                </p:cTn>
                              </p:par>
                            </p:childTnLst>
                          </p:cTn>
                        </p:par>
                        <p:par>
                          <p:cTn fill="hold">
                            <p:stCondLst>
                              <p:cond delay="5300"/>
                            </p:stCondLst>
                            <p:childTnLst>
                              <p:par>
                                <p:cTn fill="hold" nodeType="afterEffect" presetClass="entr" presetID="2" presetSubtype="2">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2"/>
          <p:cNvSpPr txBox="1"/>
          <p:nvPr>
            <p:ph type="title"/>
          </p:nvPr>
        </p:nvSpPr>
        <p:spPr>
          <a:xfrm>
            <a:off x="1318050" y="543672"/>
            <a:ext cx="7650900" cy="22437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Et aujourd’hui ?</a:t>
            </a:r>
            <a:endParaRPr/>
          </a:p>
        </p:txBody>
      </p:sp>
      <p:pic>
        <p:nvPicPr>
          <p:cNvPr id="202" name="Google Shape;202;p32"/>
          <p:cNvPicPr preferRelativeResize="0"/>
          <p:nvPr/>
        </p:nvPicPr>
        <p:blipFill>
          <a:blip r:embed="rId3">
            <a:alphaModFix/>
          </a:blip>
          <a:stretch>
            <a:fillRect/>
          </a:stretch>
        </p:blipFill>
        <p:spPr>
          <a:xfrm>
            <a:off x="2823400" y="2351125"/>
            <a:ext cx="4640200" cy="5800276"/>
          </a:xfrm>
          <a:prstGeom prst="rect">
            <a:avLst/>
          </a:prstGeom>
          <a:noFill/>
          <a:ln>
            <a:noFill/>
          </a:ln>
        </p:spPr>
      </p:pic>
      <p:pic>
        <p:nvPicPr>
          <p:cNvPr id="203" name="Google Shape;203;p32"/>
          <p:cNvPicPr preferRelativeResize="0"/>
          <p:nvPr/>
        </p:nvPicPr>
        <p:blipFill>
          <a:blip r:embed="rId4">
            <a:alphaModFix/>
          </a:blip>
          <a:stretch>
            <a:fillRect/>
          </a:stretch>
        </p:blipFill>
        <p:spPr>
          <a:xfrm>
            <a:off x="1451413" y="8278751"/>
            <a:ext cx="7384180" cy="9230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1318050" y="5481638"/>
            <a:ext cx="7650900" cy="2993400"/>
          </a:xfrm>
          <a:prstGeom prst="rect">
            <a:avLst/>
          </a:prstGeom>
        </p:spPr>
        <p:txBody>
          <a:bodyPr anchorCtr="0" anchor="ctr" bIns="114275" lIns="114275" spcFirstLastPara="1" rIns="114275" wrap="square" tIns="114275">
            <a:normAutofit fontScale="90000"/>
          </a:bodyPr>
          <a:lstStyle/>
          <a:p>
            <a:pPr indent="0" lvl="0" marL="0" rtl="0" algn="ctr">
              <a:spcBef>
                <a:spcPts val="1600"/>
              </a:spcBef>
              <a:spcAft>
                <a:spcPts val="0"/>
              </a:spcAft>
              <a:buNone/>
            </a:pPr>
            <a:r>
              <a:rPr lang="fr" sz="7688"/>
              <a:t>soit</a:t>
            </a:r>
            <a:endParaRPr sz="7688"/>
          </a:p>
          <a:p>
            <a:pPr indent="0" lvl="0" marL="0" rtl="0" algn="ctr">
              <a:spcBef>
                <a:spcPts val="1600"/>
              </a:spcBef>
              <a:spcAft>
                <a:spcPts val="400"/>
              </a:spcAft>
              <a:buNone/>
            </a:pPr>
            <a:r>
              <a:rPr lang="fr" sz="7688"/>
              <a:t> seulement </a:t>
            </a:r>
            <a:br>
              <a:rPr lang="fr" sz="7688"/>
            </a:br>
            <a:r>
              <a:rPr lang="fr" sz="16650"/>
              <a:t>5% </a:t>
            </a:r>
            <a:r>
              <a:rPr lang="fr" sz="7688"/>
              <a:t>des rues de Poit-poit</a:t>
            </a:r>
            <a:endParaRPr sz="8800"/>
          </a:p>
        </p:txBody>
      </p:sp>
      <p:pic>
        <p:nvPicPr>
          <p:cNvPr descr="a group of men in tuxedos and bow ties are sitting at a desk in front of a microphone . (fourni par Tenor)" id="78" name="Google Shape;78;p15"/>
          <p:cNvPicPr preferRelativeResize="0"/>
          <p:nvPr/>
        </p:nvPicPr>
        <p:blipFill>
          <a:blip r:embed="rId3">
            <a:alphaModFix/>
          </a:blip>
          <a:stretch>
            <a:fillRect/>
          </a:stretch>
        </p:blipFill>
        <p:spPr>
          <a:xfrm>
            <a:off x="816888" y="10952725"/>
            <a:ext cx="8653226" cy="4743648"/>
          </a:xfrm>
          <a:prstGeom prst="rect">
            <a:avLst/>
          </a:prstGeom>
          <a:noFill/>
          <a:ln>
            <a:noFill/>
          </a:ln>
        </p:spPr>
      </p:pic>
      <p:sp>
        <p:nvSpPr>
          <p:cNvPr id="79" name="Google Shape;79;p15"/>
          <p:cNvSpPr txBox="1"/>
          <p:nvPr>
            <p:ph idx="4294967295" type="ctrTitle"/>
          </p:nvPr>
        </p:nvSpPr>
        <p:spPr>
          <a:xfrm>
            <a:off x="1046825" y="1069425"/>
            <a:ext cx="8193300" cy="3048000"/>
          </a:xfrm>
          <a:prstGeom prst="rect">
            <a:avLst/>
          </a:prstGeom>
        </p:spPr>
        <p:txBody>
          <a:bodyPr anchorCtr="0" anchor="ctr" bIns="114275" lIns="114275" spcFirstLastPara="1" rIns="114275" wrap="square" tIns="114275">
            <a:normAutofit/>
          </a:bodyPr>
          <a:lstStyle/>
          <a:p>
            <a:pPr indent="0" lvl="0" marL="0" rtl="0" algn="ctr">
              <a:lnSpc>
                <a:spcPct val="100000"/>
              </a:lnSpc>
              <a:spcBef>
                <a:spcPts val="1600"/>
              </a:spcBef>
              <a:spcAft>
                <a:spcPts val="400"/>
              </a:spcAft>
              <a:buNone/>
            </a:pPr>
            <a:r>
              <a:rPr lang="fr" sz="15000">
                <a:latin typeface="Bricolage Grotesque ExtraBold"/>
                <a:ea typeface="Bricolage Grotesque ExtraBold"/>
                <a:cs typeface="Bricolage Grotesque ExtraBold"/>
                <a:sym typeface="Bricolage Grotesque ExtraBold"/>
              </a:rPr>
              <a:t>57 </a:t>
            </a:r>
            <a:r>
              <a:rPr lang="fr" sz="7688">
                <a:latin typeface="Bricolage Grotesque ExtraBold"/>
                <a:ea typeface="Bricolage Grotesque ExtraBold"/>
                <a:cs typeface="Bricolage Grotesque ExtraBold"/>
                <a:sym typeface="Bricolage Grotesque ExtraBold"/>
              </a:rPr>
              <a:t>rues </a:t>
            </a:r>
            <a:endParaRPr sz="8800">
              <a:latin typeface="Bricolage Grotesque"/>
              <a:ea typeface="Bricolage Grotesque"/>
              <a:cs typeface="Bricolage Grotesque"/>
              <a:sym typeface="Bricolage Grotesq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000"/>
                                        <p:tgtEl>
                                          <p:spTgt spid="79"/>
                                        </p:tgtEl>
                                        <p:attrNameLst>
                                          <p:attrName>ppt_w</p:attrName>
                                        </p:attrNameLst>
                                      </p:cBhvr>
                                      <p:tavLst>
                                        <p:tav fmla="" tm="0">
                                          <p:val>
                                            <p:strVal val="0"/>
                                          </p:val>
                                        </p:tav>
                                        <p:tav fmla="" tm="100000">
                                          <p:val>
                                            <p:strVal val="#ppt_w"/>
                                          </p:val>
                                        </p:tav>
                                      </p:tavLst>
                                    </p:anim>
                                    <p:anim calcmode="lin" valueType="num">
                                      <p:cBhvr additive="base">
                                        <p:cTn dur="1000"/>
                                        <p:tgtEl>
                                          <p:spTgt spid="79"/>
                                        </p:tgtEl>
                                        <p:attrNameLst>
                                          <p:attrName>ppt_h</p:attrName>
                                        </p:attrNameLst>
                                      </p:cBhvr>
                                      <p:tavLst>
                                        <p:tav fmla="" tm="0">
                                          <p:val>
                                            <p:strVal val="0"/>
                                          </p:val>
                                        </p:tav>
                                        <p:tav fmla="" tm="100000">
                                          <p:val>
                                            <p:strVal val="#ppt_h"/>
                                          </p:val>
                                        </p:tav>
                                      </p:tavLst>
                                    </p:anim>
                                  </p:childTnLst>
                                </p:cTn>
                              </p:par>
                              <p:par>
                                <p:cTn fill="hold" nodeType="withEffect" presetClass="emph" presetID="8" presetSubtype="0">
                                  <p:stCondLst>
                                    <p:cond delay="0"/>
                                  </p:stCondLst>
                                  <p:childTnLst>
                                    <p:animRot by="-21600000">
                                      <p:cBhvr>
                                        <p:cTn dur="1000" fill="hold"/>
                                        <p:tgtEl>
                                          <p:spTgt spid="79"/>
                                        </p:tgtEl>
                                        <p:attrNameLst>
                                          <p:attrName>r</p:attrName>
                                        </p:attrNameLst>
                                      </p:cBhvr>
                                    </p:animRo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7">
                                            <p:txEl>
                                              <p:pRg end="0" st="0"/>
                                            </p:txEl>
                                          </p:spTgt>
                                        </p:tgtEl>
                                        <p:attrNameLst>
                                          <p:attrName>style.visibility</p:attrName>
                                        </p:attrNameLst>
                                      </p:cBhvr>
                                      <p:to>
                                        <p:strVal val="visible"/>
                                      </p:to>
                                    </p:set>
                                    <p:anim calcmode="lin" valueType="num">
                                      <p:cBhvr additive="base">
                                        <p:cTn dur="1000"/>
                                        <p:tgtEl>
                                          <p:spTgt spid="77">
                                            <p:txEl>
                                              <p:pRg end="0" st="0"/>
                                            </p:txEl>
                                          </p:spTgt>
                                        </p:tgtEl>
                                        <p:attrNameLst>
                                          <p:attrName>ppt_w</p:attrName>
                                        </p:attrNameLst>
                                      </p:cBhvr>
                                      <p:tavLst>
                                        <p:tav fmla="" tm="0">
                                          <p:val>
                                            <p:strVal val="0"/>
                                          </p:val>
                                        </p:tav>
                                        <p:tav fmla="" tm="100000">
                                          <p:val>
                                            <p:strVal val="#ppt_w"/>
                                          </p:val>
                                        </p:tav>
                                      </p:tavLst>
                                    </p:anim>
                                    <p:anim calcmode="lin" valueType="num">
                                      <p:cBhvr additive="base">
                                        <p:cTn dur="1000"/>
                                        <p:tgtEl>
                                          <p:spTgt spid="77">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77">
                                            <p:txEl>
                                              <p:pRg end="1" st="1"/>
                                            </p:txEl>
                                          </p:spTgt>
                                        </p:tgtEl>
                                        <p:attrNameLst>
                                          <p:attrName>style.visibility</p:attrName>
                                        </p:attrNameLst>
                                      </p:cBhvr>
                                      <p:to>
                                        <p:strVal val="visible"/>
                                      </p:to>
                                    </p:set>
                                    <p:anim calcmode="lin" valueType="num">
                                      <p:cBhvr additive="base">
                                        <p:cTn dur="1000"/>
                                        <p:tgtEl>
                                          <p:spTgt spid="77">
                                            <p:txEl>
                                              <p:pRg end="1" st="1"/>
                                            </p:txEl>
                                          </p:spTgt>
                                        </p:tgtEl>
                                        <p:attrNameLst>
                                          <p:attrName>ppt_w</p:attrName>
                                        </p:attrNameLst>
                                      </p:cBhvr>
                                      <p:tavLst>
                                        <p:tav fmla="" tm="0">
                                          <p:val>
                                            <p:strVal val="0"/>
                                          </p:val>
                                        </p:tav>
                                        <p:tav fmla="" tm="100000">
                                          <p:val>
                                            <p:strVal val="#ppt_w"/>
                                          </p:val>
                                        </p:tav>
                                      </p:tavLst>
                                    </p:anim>
                                    <p:anim calcmode="lin" valueType="num">
                                      <p:cBhvr additive="base">
                                        <p:cTn dur="1000"/>
                                        <p:tgtEl>
                                          <p:spTgt spid="77">
                                            <p:txEl>
                                              <p:pRg end="1" st="1"/>
                                            </p:txEl>
                                          </p:spTgt>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1318050" y="1900488"/>
            <a:ext cx="7650900" cy="29934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Ce constat même a été rendu possible grâce à un travail </a:t>
            </a:r>
            <a:endParaRPr/>
          </a:p>
        </p:txBody>
      </p:sp>
      <p:sp>
        <p:nvSpPr>
          <p:cNvPr id="85" name="Google Shape;85;p16"/>
          <p:cNvSpPr txBox="1"/>
          <p:nvPr>
            <p:ph type="title"/>
          </p:nvPr>
        </p:nvSpPr>
        <p:spPr>
          <a:xfrm>
            <a:off x="1318050" y="4063088"/>
            <a:ext cx="7650900" cy="29934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MILITANT</a:t>
            </a:r>
            <a:endParaRPr/>
          </a:p>
        </p:txBody>
      </p:sp>
      <p:pic>
        <p:nvPicPr>
          <p:cNvPr id="86" name="Google Shape;86;p16"/>
          <p:cNvPicPr preferRelativeResize="0"/>
          <p:nvPr/>
        </p:nvPicPr>
        <p:blipFill rotWithShape="1">
          <a:blip r:embed="rId3">
            <a:alphaModFix/>
          </a:blip>
          <a:srcRect b="0" l="2925" r="21086" t="0"/>
          <a:stretch/>
        </p:blipFill>
        <p:spPr>
          <a:xfrm>
            <a:off x="1198492" y="6972658"/>
            <a:ext cx="7890000" cy="7603500"/>
          </a:xfrm>
          <a:prstGeom prst="ellipse">
            <a:avLst/>
          </a:prstGeom>
          <a:noFill/>
          <a:ln>
            <a:noFill/>
          </a:ln>
        </p:spPr>
      </p:pic>
      <p:sp>
        <p:nvSpPr>
          <p:cNvPr id="87" name="Google Shape;87;p16"/>
          <p:cNvSpPr txBox="1"/>
          <p:nvPr/>
        </p:nvSpPr>
        <p:spPr>
          <a:xfrm>
            <a:off x="1849350" y="15216275"/>
            <a:ext cx="6588300" cy="877200"/>
          </a:xfrm>
          <a:prstGeom prst="rect">
            <a:avLst/>
          </a:prstGeom>
          <a:noFill/>
          <a:ln>
            <a:noFill/>
          </a:ln>
        </p:spPr>
        <p:txBody>
          <a:bodyPr anchorCtr="0" anchor="t" bIns="91425" lIns="91425" spcFirstLastPara="1" rIns="91425" wrap="square" tIns="91425">
            <a:spAutoFit/>
          </a:bodyPr>
          <a:lstStyle/>
          <a:p>
            <a:pPr indent="0" lvl="0" marL="0" rtl="0" algn="ctr">
              <a:spcBef>
                <a:spcPts val="1600"/>
              </a:spcBef>
              <a:spcAft>
                <a:spcPts val="400"/>
              </a:spcAft>
              <a:buNone/>
            </a:pPr>
            <a:r>
              <a:rPr i="1" lang="fr" sz="4500">
                <a:solidFill>
                  <a:schemeClr val="dk1"/>
                </a:solidFill>
                <a:latin typeface="Bricolage Grotesque ExtraBold"/>
                <a:ea typeface="Bricolage Grotesque ExtraBold"/>
                <a:cs typeface="Bricolage Grotesque ExtraBold"/>
                <a:sym typeface="Bricolage Grotesque ExtraBold"/>
              </a:rPr>
              <a:t>Collectif 8 mars </a:t>
            </a:r>
            <a:endParaRPr i="1" sz="4500">
              <a:solidFill>
                <a:schemeClr val="dk1"/>
              </a:solidFill>
              <a:latin typeface="Bricolage Grotesque ExtraBold"/>
              <a:ea typeface="Bricolage Grotesque ExtraBold"/>
              <a:cs typeface="Bricolage Grotesque ExtraBold"/>
              <a:sym typeface="Bricolage Grotesque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1197600" y="385050"/>
            <a:ext cx="6972300" cy="1851600"/>
          </a:xfrm>
          <a:prstGeom prst="rect">
            <a:avLst/>
          </a:prstGeom>
        </p:spPr>
        <p:txBody>
          <a:bodyPr anchorCtr="0" anchor="ctr" bIns="114275" lIns="114275" spcFirstLastPara="1" rIns="114275" wrap="square" tIns="114275">
            <a:noAutofit/>
          </a:bodyPr>
          <a:lstStyle/>
          <a:p>
            <a:pPr indent="0" lvl="0" marL="0" rtl="0" algn="ctr">
              <a:spcBef>
                <a:spcPts val="1600"/>
              </a:spcBef>
              <a:spcAft>
                <a:spcPts val="400"/>
              </a:spcAft>
              <a:buSzPts val="990"/>
              <a:buNone/>
            </a:pPr>
            <a:r>
              <a:rPr lang="fr"/>
              <a:t>Et a donné lieu à de nombreuses actions militantes  </a:t>
            </a:r>
            <a:endParaRPr/>
          </a:p>
        </p:txBody>
      </p:sp>
      <p:pic>
        <p:nvPicPr>
          <p:cNvPr id="93" name="Google Shape;93;p17"/>
          <p:cNvPicPr preferRelativeResize="0"/>
          <p:nvPr/>
        </p:nvPicPr>
        <p:blipFill>
          <a:blip r:embed="rId3">
            <a:alphaModFix/>
          </a:blip>
          <a:stretch>
            <a:fillRect/>
          </a:stretch>
        </p:blipFill>
        <p:spPr>
          <a:xfrm>
            <a:off x="317003" y="13262576"/>
            <a:ext cx="1844801" cy="1851487"/>
          </a:xfrm>
          <a:prstGeom prst="rect">
            <a:avLst/>
          </a:prstGeom>
          <a:noFill/>
          <a:ln>
            <a:noFill/>
          </a:ln>
        </p:spPr>
      </p:pic>
      <p:pic>
        <p:nvPicPr>
          <p:cNvPr id="94" name="Google Shape;94;p17"/>
          <p:cNvPicPr preferRelativeResize="0"/>
          <p:nvPr/>
        </p:nvPicPr>
        <p:blipFill>
          <a:blip r:embed="rId4">
            <a:alphaModFix/>
          </a:blip>
          <a:stretch>
            <a:fillRect/>
          </a:stretch>
        </p:blipFill>
        <p:spPr>
          <a:xfrm>
            <a:off x="363353" y="7287000"/>
            <a:ext cx="1844799" cy="1844799"/>
          </a:xfrm>
          <a:prstGeom prst="rect">
            <a:avLst/>
          </a:prstGeom>
          <a:noFill/>
          <a:ln>
            <a:noFill/>
          </a:ln>
        </p:spPr>
      </p:pic>
      <p:pic>
        <p:nvPicPr>
          <p:cNvPr id="95" name="Google Shape;95;p17"/>
          <p:cNvPicPr preferRelativeResize="0"/>
          <p:nvPr/>
        </p:nvPicPr>
        <p:blipFill>
          <a:blip r:embed="rId5">
            <a:alphaModFix/>
          </a:blip>
          <a:stretch>
            <a:fillRect/>
          </a:stretch>
        </p:blipFill>
        <p:spPr>
          <a:xfrm>
            <a:off x="2506038" y="13262575"/>
            <a:ext cx="4581350" cy="4564625"/>
          </a:xfrm>
          <a:prstGeom prst="rect">
            <a:avLst/>
          </a:prstGeom>
          <a:noFill/>
          <a:ln>
            <a:noFill/>
          </a:ln>
        </p:spPr>
      </p:pic>
      <p:pic>
        <p:nvPicPr>
          <p:cNvPr id="96" name="Google Shape;96;p17"/>
          <p:cNvPicPr preferRelativeResize="0"/>
          <p:nvPr/>
        </p:nvPicPr>
        <p:blipFill>
          <a:blip r:embed="rId6">
            <a:alphaModFix/>
          </a:blip>
          <a:stretch>
            <a:fillRect/>
          </a:stretch>
        </p:blipFill>
        <p:spPr>
          <a:xfrm>
            <a:off x="2506050" y="7287000"/>
            <a:ext cx="3789037" cy="5434475"/>
          </a:xfrm>
          <a:prstGeom prst="rect">
            <a:avLst/>
          </a:prstGeom>
          <a:noFill/>
          <a:ln>
            <a:noFill/>
          </a:ln>
        </p:spPr>
      </p:pic>
      <p:pic>
        <p:nvPicPr>
          <p:cNvPr id="97" name="Google Shape;97;p17"/>
          <p:cNvPicPr preferRelativeResize="0"/>
          <p:nvPr/>
        </p:nvPicPr>
        <p:blipFill rotWithShape="1">
          <a:blip r:embed="rId7">
            <a:alphaModFix/>
          </a:blip>
          <a:srcRect b="8617" l="11978" r="21100" t="0"/>
          <a:stretch/>
        </p:blipFill>
        <p:spPr>
          <a:xfrm>
            <a:off x="401450" y="2533825"/>
            <a:ext cx="1768600" cy="1768600"/>
          </a:xfrm>
          <a:prstGeom prst="rect">
            <a:avLst/>
          </a:prstGeom>
          <a:noFill/>
          <a:ln>
            <a:noFill/>
          </a:ln>
        </p:spPr>
      </p:pic>
      <p:pic>
        <p:nvPicPr>
          <p:cNvPr id="98" name="Google Shape;98;p17"/>
          <p:cNvPicPr preferRelativeResize="0"/>
          <p:nvPr/>
        </p:nvPicPr>
        <p:blipFill>
          <a:blip r:embed="rId8">
            <a:alphaModFix/>
          </a:blip>
          <a:stretch>
            <a:fillRect/>
          </a:stretch>
        </p:blipFill>
        <p:spPr>
          <a:xfrm>
            <a:off x="7233800" y="2551553"/>
            <a:ext cx="2566550" cy="2197700"/>
          </a:xfrm>
          <a:prstGeom prst="rect">
            <a:avLst/>
          </a:prstGeom>
          <a:noFill/>
          <a:ln>
            <a:noFill/>
          </a:ln>
        </p:spPr>
      </p:pic>
      <p:pic>
        <p:nvPicPr>
          <p:cNvPr id="99" name="Google Shape;99;p17"/>
          <p:cNvPicPr preferRelativeResize="0"/>
          <p:nvPr/>
        </p:nvPicPr>
        <p:blipFill>
          <a:blip r:embed="rId9">
            <a:alphaModFix/>
          </a:blip>
          <a:stretch>
            <a:fillRect/>
          </a:stretch>
        </p:blipFill>
        <p:spPr>
          <a:xfrm>
            <a:off x="2506049" y="2551550"/>
            <a:ext cx="4391753" cy="4391700"/>
          </a:xfrm>
          <a:prstGeom prst="rect">
            <a:avLst/>
          </a:prstGeom>
          <a:noFill/>
          <a:ln>
            <a:noFill/>
          </a:ln>
        </p:spPr>
      </p:pic>
      <p:pic>
        <p:nvPicPr>
          <p:cNvPr id="100" name="Google Shape;100;p17"/>
          <p:cNvPicPr preferRelativeResize="0"/>
          <p:nvPr/>
        </p:nvPicPr>
        <p:blipFill>
          <a:blip r:embed="rId10">
            <a:alphaModFix/>
          </a:blip>
          <a:stretch>
            <a:fillRect/>
          </a:stretch>
        </p:blipFill>
        <p:spPr>
          <a:xfrm>
            <a:off x="7208726" y="4849587"/>
            <a:ext cx="2616705" cy="2337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1089450" y="385046"/>
            <a:ext cx="7650900" cy="18516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Et institutionnelles</a:t>
            </a:r>
            <a:endParaRPr/>
          </a:p>
        </p:txBody>
      </p:sp>
      <p:pic>
        <p:nvPicPr>
          <p:cNvPr id="106" name="Google Shape;106;p18"/>
          <p:cNvPicPr preferRelativeResize="0"/>
          <p:nvPr/>
        </p:nvPicPr>
        <p:blipFill>
          <a:blip r:embed="rId3">
            <a:alphaModFix/>
          </a:blip>
          <a:stretch>
            <a:fillRect/>
          </a:stretch>
        </p:blipFill>
        <p:spPr>
          <a:xfrm>
            <a:off x="757238" y="10199546"/>
            <a:ext cx="8963025" cy="7200900"/>
          </a:xfrm>
          <a:prstGeom prst="rect">
            <a:avLst/>
          </a:prstGeom>
          <a:noFill/>
          <a:ln>
            <a:noFill/>
          </a:ln>
        </p:spPr>
      </p:pic>
      <p:pic>
        <p:nvPicPr>
          <p:cNvPr id="107" name="Google Shape;107;p18"/>
          <p:cNvPicPr preferRelativeResize="0"/>
          <p:nvPr/>
        </p:nvPicPr>
        <p:blipFill>
          <a:blip r:embed="rId4">
            <a:alphaModFix/>
          </a:blip>
          <a:stretch>
            <a:fillRect/>
          </a:stretch>
        </p:blipFill>
        <p:spPr>
          <a:xfrm>
            <a:off x="757250" y="2750475"/>
            <a:ext cx="3712482" cy="6582638"/>
          </a:xfrm>
          <a:prstGeom prst="rect">
            <a:avLst/>
          </a:prstGeom>
          <a:noFill/>
          <a:ln>
            <a:noFill/>
          </a:ln>
        </p:spPr>
      </p:pic>
      <p:pic>
        <p:nvPicPr>
          <p:cNvPr id="108" name="Google Shape;108;p18"/>
          <p:cNvPicPr preferRelativeResize="0"/>
          <p:nvPr/>
        </p:nvPicPr>
        <p:blipFill>
          <a:blip r:embed="rId5">
            <a:alphaModFix/>
          </a:blip>
          <a:stretch>
            <a:fillRect/>
          </a:stretch>
        </p:blipFill>
        <p:spPr>
          <a:xfrm>
            <a:off x="5484451" y="2750475"/>
            <a:ext cx="3991298" cy="6582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907050" y="385046"/>
            <a:ext cx="7650900" cy="18516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Notre ride de ce soir s’inscrit dans ce travail</a:t>
            </a:r>
            <a:endParaRPr/>
          </a:p>
        </p:txBody>
      </p:sp>
      <p:pic>
        <p:nvPicPr>
          <p:cNvPr id="114" name="Google Shape;114;p19"/>
          <p:cNvPicPr preferRelativeResize="0"/>
          <p:nvPr/>
        </p:nvPicPr>
        <p:blipFill>
          <a:blip r:embed="rId3">
            <a:alphaModFix/>
          </a:blip>
          <a:stretch>
            <a:fillRect/>
          </a:stretch>
        </p:blipFill>
        <p:spPr>
          <a:xfrm>
            <a:off x="1049975" y="9144002"/>
            <a:ext cx="8187025" cy="4956675"/>
          </a:xfrm>
          <a:prstGeom prst="rect">
            <a:avLst/>
          </a:prstGeom>
          <a:noFill/>
          <a:ln>
            <a:noFill/>
          </a:ln>
        </p:spPr>
      </p:pic>
      <p:sp>
        <p:nvSpPr>
          <p:cNvPr id="115" name="Google Shape;115;p19"/>
          <p:cNvSpPr txBox="1"/>
          <p:nvPr>
            <p:ph type="title"/>
          </p:nvPr>
        </p:nvSpPr>
        <p:spPr>
          <a:xfrm>
            <a:off x="1318050" y="3840803"/>
            <a:ext cx="7650900" cy="2957700"/>
          </a:xfrm>
          <a:prstGeom prst="rect">
            <a:avLst/>
          </a:prstGeom>
        </p:spPr>
        <p:txBody>
          <a:bodyPr anchorCtr="0" anchor="ctr" bIns="114275" lIns="114275" spcFirstLastPara="1" rIns="114275" wrap="square" tIns="114275">
            <a:normAutofit fontScale="90000"/>
          </a:bodyPr>
          <a:lstStyle/>
          <a:p>
            <a:pPr indent="0" lvl="0" marL="0" rtl="0" algn="ctr">
              <a:spcBef>
                <a:spcPts val="1600"/>
              </a:spcBef>
              <a:spcAft>
                <a:spcPts val="400"/>
              </a:spcAft>
              <a:buNone/>
            </a:pPr>
            <a:r>
              <a:rPr lang="fr"/>
              <a:t>Nous mettrons en valeur les vies de ces femmes, si c’est de notre territoire, de nos imaginaires à repeupler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title"/>
          </p:nvPr>
        </p:nvSpPr>
        <p:spPr>
          <a:xfrm>
            <a:off x="350550" y="3354750"/>
            <a:ext cx="9585900" cy="11578500"/>
          </a:xfrm>
          <a:prstGeom prst="rect">
            <a:avLst/>
          </a:prstGeom>
        </p:spPr>
        <p:txBody>
          <a:bodyPr anchorCtr="0" anchor="ctr" bIns="114275" lIns="114275" spcFirstLastPara="1" rIns="114275" wrap="square" tIns="114275">
            <a:normAutofit fontScale="90000"/>
          </a:bodyPr>
          <a:lstStyle/>
          <a:p>
            <a:pPr indent="0" lvl="0" marL="0" rtl="0" algn="ctr">
              <a:spcBef>
                <a:spcPts val="1600"/>
              </a:spcBef>
              <a:spcAft>
                <a:spcPts val="0"/>
              </a:spcAft>
              <a:buNone/>
            </a:pPr>
            <a:r>
              <a:rPr lang="fr" sz="5388"/>
              <a:t>“</a:t>
            </a:r>
            <a:r>
              <a:rPr lang="fr"/>
              <a:t>Nous souhaitons allier passion du vélo et culture militante en rendant hommage aux femmes et aux hommes qui ont lutté pour refuser l’injuste et l’insupportable. </a:t>
            </a:r>
            <a:endParaRPr/>
          </a:p>
          <a:p>
            <a:pPr indent="0" lvl="0" marL="0" rtl="0" algn="ctr">
              <a:spcBef>
                <a:spcPts val="1600"/>
              </a:spcBef>
              <a:spcAft>
                <a:spcPts val="0"/>
              </a:spcAft>
              <a:buNone/>
            </a:pPr>
            <a:r>
              <a:rPr lang="fr"/>
              <a:t>Nous souhaitons mettre leurs luttes sur la carte en donnant à voir ces lieux où ielles se sont battu.es. Loin d’une vision nostalgique de la lutte, nous voulons invoquer leur force et leur courage pour faire le pont avec nos luttes actuelles contre toutes les dominations systémiques. </a:t>
            </a:r>
            <a:endParaRPr/>
          </a:p>
          <a:p>
            <a:pPr indent="0" lvl="0" marL="0" rtl="0" algn="ctr">
              <a:spcBef>
                <a:spcPts val="1600"/>
              </a:spcBef>
              <a:spcAft>
                <a:spcPts val="400"/>
              </a:spcAft>
              <a:buNone/>
            </a:pPr>
            <a:r>
              <a:rPr lang="fr"/>
              <a:t>Convaincu.es que Poitiers et ses alentours sont à la pointe de certaines de ces luttes, soyons-en fier.es et tirons-en toujours plus de forces “</a:t>
            </a:r>
            <a:endParaRPr/>
          </a:p>
        </p:txBody>
      </p:sp>
      <p:sp>
        <p:nvSpPr>
          <p:cNvPr id="121" name="Google Shape;121;p20"/>
          <p:cNvSpPr txBox="1"/>
          <p:nvPr>
            <p:ph type="title"/>
          </p:nvPr>
        </p:nvSpPr>
        <p:spPr>
          <a:xfrm>
            <a:off x="1089450" y="385046"/>
            <a:ext cx="7650900" cy="18516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400"/>
              </a:spcAft>
              <a:buNone/>
            </a:pPr>
            <a:r>
              <a:rPr lang="fr"/>
              <a:t>Notre ride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1318050" y="438988"/>
            <a:ext cx="7650900" cy="2993400"/>
          </a:xfrm>
          <a:prstGeom prst="rect">
            <a:avLst/>
          </a:prstGeom>
        </p:spPr>
        <p:txBody>
          <a:bodyPr anchorCtr="0" anchor="ctr" bIns="114275" lIns="114275" spcFirstLastPara="1" rIns="114275" wrap="square" tIns="114275">
            <a:normAutofit/>
          </a:bodyPr>
          <a:lstStyle/>
          <a:p>
            <a:pPr indent="0" lvl="0" marL="0" rtl="0" algn="ctr">
              <a:spcBef>
                <a:spcPts val="1600"/>
              </a:spcBef>
              <a:spcAft>
                <a:spcPts val="0"/>
              </a:spcAft>
              <a:buNone/>
            </a:pPr>
            <a:r>
              <a:rPr lang="fr"/>
              <a:t>1er arrêt : Bel-Air/</a:t>
            </a:r>
            <a:endParaRPr/>
          </a:p>
          <a:p>
            <a:pPr indent="0" lvl="0" marL="0" rtl="0" algn="ctr">
              <a:spcBef>
                <a:spcPts val="1600"/>
              </a:spcBef>
              <a:spcAft>
                <a:spcPts val="400"/>
              </a:spcAft>
              <a:buNone/>
            </a:pPr>
            <a:r>
              <a:rPr lang="fr"/>
              <a:t>Blaiserie </a:t>
            </a:r>
            <a:endParaRPr/>
          </a:p>
        </p:txBody>
      </p:sp>
      <p:pic>
        <p:nvPicPr>
          <p:cNvPr id="127" name="Google Shape;127;p21"/>
          <p:cNvPicPr preferRelativeResize="0"/>
          <p:nvPr/>
        </p:nvPicPr>
        <p:blipFill>
          <a:blip r:embed="rId3">
            <a:alphaModFix/>
          </a:blip>
          <a:stretch>
            <a:fillRect/>
          </a:stretch>
        </p:blipFill>
        <p:spPr>
          <a:xfrm rot="5400000">
            <a:off x="-1659452" y="6744772"/>
            <a:ext cx="13605899" cy="6981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